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6" r:id="rId3"/>
    <p:sldId id="257" r:id="rId4"/>
    <p:sldId id="258" r:id="rId5"/>
    <p:sldId id="335" r:id="rId6"/>
    <p:sldId id="336" r:id="rId7"/>
    <p:sldId id="337" r:id="rId8"/>
    <p:sldId id="338" r:id="rId9"/>
    <p:sldId id="339" r:id="rId10"/>
    <p:sldId id="340" r:id="rId11"/>
    <p:sldId id="341" r:id="rId12"/>
    <p:sldId id="342" r:id="rId13"/>
    <p:sldId id="348" r:id="rId14"/>
    <p:sldId id="343" r:id="rId15"/>
    <p:sldId id="344" r:id="rId16"/>
    <p:sldId id="349" r:id="rId17"/>
    <p:sldId id="350" r:id="rId18"/>
    <p:sldId id="351" r:id="rId19"/>
    <p:sldId id="352" r:id="rId20"/>
    <p:sldId id="353" r:id="rId21"/>
    <p:sldId id="354" r:id="rId22"/>
    <p:sldId id="355" r:id="rId23"/>
    <p:sldId id="356" r:id="rId24"/>
    <p:sldId id="357" r:id="rId25"/>
    <p:sldId id="358" r:id="rId26"/>
    <p:sldId id="360" r:id="rId27"/>
    <p:sldId id="361" r:id="rId28"/>
    <p:sldId id="359" r:id="rId29"/>
    <p:sldId id="362" r:id="rId30"/>
    <p:sldId id="363" r:id="rId31"/>
    <p:sldId id="364" r:id="rId32"/>
    <p:sldId id="365" r:id="rId33"/>
    <p:sldId id="366" r:id="rId34"/>
    <p:sldId id="367" r:id="rId35"/>
    <p:sldId id="283" r:id="rId36"/>
    <p:sldId id="370" r:id="rId37"/>
    <p:sldId id="369" r:id="rId38"/>
    <p:sldId id="371" r:id="rId39"/>
    <p:sldId id="372" r:id="rId40"/>
    <p:sldId id="373" r:id="rId41"/>
    <p:sldId id="374" r:id="rId42"/>
    <p:sldId id="375" r:id="rId43"/>
    <p:sldId id="376" r:id="rId44"/>
    <p:sldId id="263" r:id="rId45"/>
  </p:sldIdLst>
  <p:sldSz cx="12190413" cy="6859588"/>
  <p:notesSz cx="6858000" cy="9144000"/>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CE"/>
    <a:srgbClr val="8E94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53" autoAdjust="0"/>
    <p:restoredTop sz="94907" autoAdjust="0"/>
  </p:normalViewPr>
  <p:slideViewPr>
    <p:cSldViewPr>
      <p:cViewPr varScale="1">
        <p:scale>
          <a:sx n="67" d="100"/>
          <a:sy n="67" d="100"/>
        </p:scale>
        <p:origin x="-132" y="-120"/>
      </p:cViewPr>
      <p:guideLst>
        <p:guide orient="horz" pos="2161"/>
        <p:guide pos="3840"/>
      </p:guideLst>
    </p:cSldViewPr>
  </p:slideViewPr>
  <p:notesTextViewPr>
    <p:cViewPr>
      <p:scale>
        <a:sx n="1" d="1"/>
        <a:sy n="1" d="1"/>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12FE7-897C-4E37-9713-85040C229B09}" type="datetimeFigureOut">
              <a:rPr lang="zh-CN" altLang="en-US" smtClean="0"/>
              <a:pPr/>
              <a:t>2015-9-12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C41C0-98AE-4834-B25A-A059B81B36D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val="0"/>
              </a:ext>
            </a:extLst>
          </a:blip>
          <a:srcRect t="10901" b="6054"/>
          <a:stretch/>
        </p:blipFill>
        <p:spPr>
          <a:xfrm>
            <a:off x="0" y="-1"/>
            <a:ext cx="12190413" cy="6859589"/>
          </a:xfrm>
          <a:prstGeom prst="rect">
            <a:avLst/>
          </a:prstGeom>
        </p:spPr>
      </p:pic>
      <p:sp>
        <p:nvSpPr>
          <p:cNvPr id="8" name="矩形 7"/>
          <p:cNvSpPr/>
          <p:nvPr userDrawn="1"/>
        </p:nvSpPr>
        <p:spPr>
          <a:xfrm>
            <a:off x="0" y="0"/>
            <a:ext cx="12190413" cy="6859588"/>
          </a:xfrm>
          <a:prstGeom prst="rect">
            <a:avLst/>
          </a:prstGeom>
          <a:gradFill flip="none" rotWithShape="1">
            <a:gsLst>
              <a:gs pos="0">
                <a:srgbClr val="F1ECCE">
                  <a:alpha val="19000"/>
                </a:srgbClr>
              </a:gs>
              <a:gs pos="100000">
                <a:srgbClr val="8E9470">
                  <a:alpha val="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 name="标题 1"/>
          <p:cNvSpPr>
            <a:spLocks noGrp="1"/>
          </p:cNvSpPr>
          <p:nvPr>
            <p:ph type="ctrTitle"/>
          </p:nvPr>
        </p:nvSpPr>
        <p:spPr>
          <a:xfrm>
            <a:off x="914281" y="2130919"/>
            <a:ext cx="10361851"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386221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5097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41281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val="0"/>
              </a:ext>
            </a:extLst>
          </a:blip>
          <a:srcRect t="10901" b="6054"/>
          <a:stretch/>
        </p:blipFill>
        <p:spPr>
          <a:xfrm>
            <a:off x="0" y="-1"/>
            <a:ext cx="12190413" cy="6859589"/>
          </a:xfrm>
          <a:prstGeom prst="rect">
            <a:avLst/>
          </a:prstGeom>
        </p:spPr>
      </p:pic>
      <p:sp>
        <p:nvSpPr>
          <p:cNvPr id="8" name="矩形 7"/>
          <p:cNvSpPr/>
          <p:nvPr userDrawn="1"/>
        </p:nvSpPr>
        <p:spPr>
          <a:xfrm>
            <a:off x="0" y="0"/>
            <a:ext cx="12190413" cy="6859588"/>
          </a:xfrm>
          <a:prstGeom prst="rect">
            <a:avLst/>
          </a:prstGeom>
          <a:gradFill flip="none" rotWithShape="1">
            <a:gsLst>
              <a:gs pos="0">
                <a:srgbClr val="F1ECCE">
                  <a:alpha val="94000"/>
                </a:srgbClr>
              </a:gs>
              <a:gs pos="100000">
                <a:srgbClr val="8E9470">
                  <a:alpha val="9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 name="标题 1"/>
          <p:cNvSpPr>
            <a:spLocks noGrp="1"/>
          </p:cNvSpPr>
          <p:nvPr>
            <p:ph type="title"/>
          </p:nvPr>
        </p:nvSpPr>
        <p:spPr>
          <a:xfrm>
            <a:off x="609521" y="190523"/>
            <a:ext cx="10971372" cy="571636"/>
          </a:xfrm>
        </p:spPr>
        <p:txBody>
          <a:bodyPr>
            <a:normAutofit/>
          </a:bodyPr>
          <a:lstStyle>
            <a:lvl1pPr algn="l">
              <a:defRPr sz="3700" b="1"/>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
        <p:nvSpPr>
          <p:cNvPr id="9" name="矩形 8"/>
          <p:cNvSpPr/>
          <p:nvPr userDrawn="1"/>
        </p:nvSpPr>
        <p:spPr>
          <a:xfrm>
            <a:off x="359654" y="762158"/>
            <a:ext cx="11640325" cy="5836722"/>
          </a:xfrm>
          <a:prstGeom prst="rect">
            <a:avLst/>
          </a:prstGeom>
          <a:solidFill>
            <a:srgbClr val="F1ECCE">
              <a:alpha val="89000"/>
            </a:srgbClr>
          </a:solid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10" name="直接连接符 9"/>
          <p:cNvCxnSpPr>
            <a:stCxn id="11" idx="3"/>
          </p:cNvCxnSpPr>
          <p:nvPr userDrawn="1"/>
        </p:nvCxnSpPr>
        <p:spPr>
          <a:xfrm>
            <a:off x="719309" y="476340"/>
            <a:ext cx="2117" cy="6122540"/>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190522"/>
            <a:ext cx="719309" cy="571636"/>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userDrawn="1"/>
        </p:nvGrpSpPr>
        <p:grpSpPr>
          <a:xfrm>
            <a:off x="465727" y="952704"/>
            <a:ext cx="479991" cy="137190"/>
            <a:chOff x="323528" y="1059582"/>
            <a:chExt cx="504055" cy="144016"/>
          </a:xfrm>
        </p:grpSpPr>
        <p:cxnSp>
          <p:nvCxnSpPr>
            <p:cNvPr id="13" name="直接连接符 12"/>
            <p:cNvCxnSpPr>
              <a:stCxn id="15"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83567"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 xmlns:p14="http://schemas.microsoft.com/office/powerpoint/2010/main" val="2884103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5481043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3654001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16720717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168611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152740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2"/>
            <a:ext cx="4010562"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67327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230395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BCF4C145-B56E-4498-93F5-E4E456B3B800}" type="datetimeFigureOut">
              <a:rPr lang="zh-CN" altLang="en-US" smtClean="0"/>
              <a:pPr/>
              <a:t>2015-9-12</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4CA832A-12C9-44B6-B2EC-0277088DB1CF}" type="slidenum">
              <a:rPr lang="zh-CN" altLang="en-US" smtClean="0"/>
              <a:pPr/>
              <a:t>‹#›</a:t>
            </a:fld>
            <a:endParaRPr lang="zh-CN" altLang="en-US"/>
          </a:p>
        </p:txBody>
      </p:sp>
    </p:spTree>
    <p:extLst>
      <p:ext uri="{BB962C8B-B14F-4D97-AF65-F5344CB8AC3E}">
        <p14:creationId xmlns="" xmlns:p14="http://schemas.microsoft.com/office/powerpoint/2010/main" val="356991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19170" rtl="0" eaLnBrk="1" latinLnBrk="0" hangingPunct="1">
        <a:spcBef>
          <a:spcPct val="0"/>
        </a:spcBef>
        <a:buNone/>
        <a:defRPr sz="43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5316" y="452774"/>
            <a:ext cx="1309616" cy="1633223"/>
          </a:xfrm>
          <a:prstGeom prst="rect">
            <a:avLst/>
          </a:prstGeom>
        </p:spPr>
      </p:pic>
      <p:sp>
        <p:nvSpPr>
          <p:cNvPr id="7" name="矩形 6"/>
          <p:cNvSpPr/>
          <p:nvPr/>
        </p:nvSpPr>
        <p:spPr>
          <a:xfrm>
            <a:off x="3503256" y="6118715"/>
            <a:ext cx="882493" cy="261606"/>
          </a:xfrm>
          <a:prstGeom prst="rect">
            <a:avLst/>
          </a:prstGeom>
        </p:spPr>
        <p:txBody>
          <a:bodyPr wrap="square" lIns="121917" tIns="60958" rIns="121917" bIns="60958">
            <a:spAutoFit/>
          </a:bodyPr>
          <a:lstStyle/>
          <a:p>
            <a:pPr>
              <a:defRPr/>
            </a:pPr>
            <a:r>
              <a:rPr lang="en-US" altLang="zh-CN" sz="100" kern="0" dirty="0">
                <a:solidFill>
                  <a:srgbClr val="F1ECCE"/>
                </a:solidFill>
              </a:rPr>
              <a:t>PPT</a:t>
            </a:r>
            <a:r>
              <a:rPr lang="zh-CN" altLang="en-US" sz="100" kern="0" dirty="0">
                <a:solidFill>
                  <a:srgbClr val="F1ECCE"/>
                </a:solidFill>
              </a:rPr>
              <a:t>模板下载：</a:t>
            </a:r>
            <a:r>
              <a:rPr lang="en-US" altLang="zh-CN" sz="100" kern="0" dirty="0">
                <a:solidFill>
                  <a:srgbClr val="F1ECCE"/>
                </a:solidFill>
              </a:rPr>
              <a:t>www.1ppt.com/moban/     </a:t>
            </a:r>
            <a:r>
              <a:rPr lang="zh-CN" altLang="en-US" sz="100" kern="0" dirty="0">
                <a:solidFill>
                  <a:srgbClr val="F1ECCE"/>
                </a:solidFill>
              </a:rPr>
              <a:t>行业</a:t>
            </a:r>
            <a:r>
              <a:rPr lang="en-US" altLang="zh-CN" sz="100" kern="0" dirty="0">
                <a:solidFill>
                  <a:srgbClr val="F1ECCE"/>
                </a:solidFill>
              </a:rPr>
              <a:t>PPT</a:t>
            </a:r>
            <a:r>
              <a:rPr lang="zh-CN" altLang="en-US" sz="100" kern="0" dirty="0">
                <a:solidFill>
                  <a:srgbClr val="F1ECCE"/>
                </a:solidFill>
              </a:rPr>
              <a:t>模板：</a:t>
            </a:r>
            <a:r>
              <a:rPr lang="en-US" altLang="zh-CN" sz="100" kern="0" dirty="0">
                <a:solidFill>
                  <a:srgbClr val="F1ECCE"/>
                </a:solidFill>
              </a:rPr>
              <a:t>www.1ppt.com/hangye/ </a:t>
            </a:r>
          </a:p>
          <a:p>
            <a:pPr>
              <a:defRPr/>
            </a:pPr>
            <a:r>
              <a:rPr lang="zh-CN" altLang="en-US" sz="100" kern="0" dirty="0">
                <a:solidFill>
                  <a:srgbClr val="F1ECCE"/>
                </a:solidFill>
              </a:rPr>
              <a:t>节日</a:t>
            </a:r>
            <a:r>
              <a:rPr lang="en-US" altLang="zh-CN" sz="100" kern="0" dirty="0">
                <a:solidFill>
                  <a:srgbClr val="F1ECCE"/>
                </a:solidFill>
              </a:rPr>
              <a:t>PPT</a:t>
            </a:r>
            <a:r>
              <a:rPr lang="zh-CN" altLang="en-US" sz="100" kern="0" dirty="0">
                <a:solidFill>
                  <a:srgbClr val="F1ECCE"/>
                </a:solidFill>
              </a:rPr>
              <a:t>模板：</a:t>
            </a:r>
            <a:r>
              <a:rPr lang="en-US" altLang="zh-CN" sz="100" kern="0" dirty="0">
                <a:solidFill>
                  <a:srgbClr val="F1ECCE"/>
                </a:solidFill>
              </a:rPr>
              <a:t>www.1ppt.com/jieri/           PPT</a:t>
            </a:r>
            <a:r>
              <a:rPr lang="zh-CN" altLang="en-US" sz="100" kern="0" dirty="0">
                <a:solidFill>
                  <a:srgbClr val="F1ECCE"/>
                </a:solidFill>
              </a:rPr>
              <a:t>素材下载：</a:t>
            </a:r>
            <a:r>
              <a:rPr lang="en-US" altLang="zh-CN" sz="100" kern="0" dirty="0">
                <a:solidFill>
                  <a:srgbClr val="F1ECCE"/>
                </a:solidFill>
              </a:rPr>
              <a:t>www.1ppt.com/sucai/</a:t>
            </a:r>
          </a:p>
          <a:p>
            <a:pPr>
              <a:defRPr/>
            </a:pPr>
            <a:r>
              <a:rPr lang="en-US" altLang="zh-CN" sz="100" kern="0" dirty="0">
                <a:solidFill>
                  <a:srgbClr val="F1ECCE"/>
                </a:solidFill>
              </a:rPr>
              <a:t>PPT</a:t>
            </a:r>
            <a:r>
              <a:rPr lang="zh-CN" altLang="en-US" sz="100" kern="0" dirty="0">
                <a:solidFill>
                  <a:srgbClr val="F1ECCE"/>
                </a:solidFill>
              </a:rPr>
              <a:t>背景图片：</a:t>
            </a:r>
            <a:r>
              <a:rPr lang="en-US" altLang="zh-CN" sz="100" kern="0" dirty="0">
                <a:solidFill>
                  <a:srgbClr val="F1ECCE"/>
                </a:solidFill>
              </a:rPr>
              <a:t>www.1ppt.com/beijing/      PPT</a:t>
            </a:r>
            <a:r>
              <a:rPr lang="zh-CN" altLang="en-US" sz="100" kern="0" dirty="0">
                <a:solidFill>
                  <a:srgbClr val="F1ECCE"/>
                </a:solidFill>
              </a:rPr>
              <a:t>图表下载：</a:t>
            </a:r>
            <a:r>
              <a:rPr lang="en-US" altLang="zh-CN" sz="100" kern="0" dirty="0">
                <a:solidFill>
                  <a:srgbClr val="F1ECCE"/>
                </a:solidFill>
              </a:rPr>
              <a:t>www.1ppt.com/tubiao/      </a:t>
            </a:r>
          </a:p>
          <a:p>
            <a:pPr>
              <a:defRPr/>
            </a:pPr>
            <a:r>
              <a:rPr lang="zh-CN" altLang="en-US" sz="100" kern="0" dirty="0">
                <a:solidFill>
                  <a:srgbClr val="F1ECCE"/>
                </a:solidFill>
              </a:rPr>
              <a:t>优秀</a:t>
            </a:r>
            <a:r>
              <a:rPr lang="en-US" altLang="zh-CN" sz="100" kern="0" dirty="0">
                <a:solidFill>
                  <a:srgbClr val="F1ECCE"/>
                </a:solidFill>
              </a:rPr>
              <a:t>PPT</a:t>
            </a:r>
            <a:r>
              <a:rPr lang="zh-CN" altLang="en-US" sz="100" kern="0" dirty="0">
                <a:solidFill>
                  <a:srgbClr val="F1ECCE"/>
                </a:solidFill>
              </a:rPr>
              <a:t>下载：</a:t>
            </a:r>
            <a:r>
              <a:rPr lang="en-US" altLang="zh-CN" sz="100" kern="0" dirty="0">
                <a:solidFill>
                  <a:srgbClr val="F1ECCE"/>
                </a:solidFill>
              </a:rPr>
              <a:t>www.1ppt.com/xiazai/        PPT</a:t>
            </a:r>
            <a:r>
              <a:rPr lang="zh-CN" altLang="en-US" sz="100" kern="0" dirty="0">
                <a:solidFill>
                  <a:srgbClr val="F1ECCE"/>
                </a:solidFill>
              </a:rPr>
              <a:t>教程： </a:t>
            </a:r>
            <a:r>
              <a:rPr lang="en-US" altLang="zh-CN" sz="100" kern="0" dirty="0">
                <a:solidFill>
                  <a:srgbClr val="F1ECCE"/>
                </a:solidFill>
              </a:rPr>
              <a:t>www.1ppt.com/powerpoint/      </a:t>
            </a:r>
          </a:p>
          <a:p>
            <a:pPr>
              <a:defRPr/>
            </a:pPr>
            <a:r>
              <a:rPr lang="en-US" altLang="zh-CN" sz="100" kern="0" dirty="0">
                <a:solidFill>
                  <a:srgbClr val="F1ECCE"/>
                </a:solidFill>
              </a:rPr>
              <a:t>Word</a:t>
            </a:r>
            <a:r>
              <a:rPr lang="zh-CN" altLang="en-US" sz="100" kern="0" dirty="0">
                <a:solidFill>
                  <a:srgbClr val="F1ECCE"/>
                </a:solidFill>
              </a:rPr>
              <a:t>教程： </a:t>
            </a:r>
            <a:r>
              <a:rPr lang="en-US" altLang="zh-CN" sz="100" kern="0" dirty="0">
                <a:solidFill>
                  <a:srgbClr val="F1ECCE"/>
                </a:solidFill>
              </a:rPr>
              <a:t>www.1ppt.com/word/              Excel</a:t>
            </a:r>
            <a:r>
              <a:rPr lang="zh-CN" altLang="en-US" sz="100" kern="0" dirty="0">
                <a:solidFill>
                  <a:srgbClr val="F1ECCE"/>
                </a:solidFill>
              </a:rPr>
              <a:t>教程：</a:t>
            </a:r>
            <a:r>
              <a:rPr lang="en-US" altLang="zh-CN" sz="100" kern="0" dirty="0">
                <a:solidFill>
                  <a:srgbClr val="F1ECCE"/>
                </a:solidFill>
              </a:rPr>
              <a:t>www.1ppt.com/excel/  </a:t>
            </a:r>
          </a:p>
          <a:p>
            <a:pPr>
              <a:defRPr/>
            </a:pPr>
            <a:r>
              <a:rPr lang="zh-CN" altLang="en-US" sz="100" kern="0" dirty="0">
                <a:solidFill>
                  <a:srgbClr val="F1ECCE"/>
                </a:solidFill>
              </a:rPr>
              <a:t>资料下载：</a:t>
            </a:r>
            <a:r>
              <a:rPr lang="en-US" altLang="zh-CN" sz="100" kern="0" dirty="0">
                <a:solidFill>
                  <a:srgbClr val="F1ECCE"/>
                </a:solidFill>
              </a:rPr>
              <a:t>www.1ppt.com/ziliao/                PPT</a:t>
            </a:r>
            <a:r>
              <a:rPr lang="zh-CN" altLang="en-US" sz="100" kern="0" dirty="0">
                <a:solidFill>
                  <a:srgbClr val="F1ECCE"/>
                </a:solidFill>
              </a:rPr>
              <a:t>课件下载：</a:t>
            </a:r>
            <a:r>
              <a:rPr lang="en-US" altLang="zh-CN" sz="100" kern="0" dirty="0">
                <a:solidFill>
                  <a:srgbClr val="F1ECCE"/>
                </a:solidFill>
              </a:rPr>
              <a:t>www.1ppt.com/kejian/ </a:t>
            </a:r>
          </a:p>
          <a:p>
            <a:pPr>
              <a:defRPr/>
            </a:pPr>
            <a:r>
              <a:rPr lang="zh-CN" altLang="en-US" sz="100" kern="0" dirty="0">
                <a:solidFill>
                  <a:srgbClr val="F1ECCE"/>
                </a:solidFill>
              </a:rPr>
              <a:t>范文下载：</a:t>
            </a:r>
            <a:r>
              <a:rPr lang="en-US" altLang="zh-CN" sz="100" kern="0" dirty="0">
                <a:solidFill>
                  <a:srgbClr val="F1ECCE"/>
                </a:solidFill>
              </a:rPr>
              <a:t>www.1ppt.com/fanwen/             </a:t>
            </a:r>
            <a:r>
              <a:rPr lang="zh-CN" altLang="en-US" sz="100" kern="0" dirty="0">
                <a:solidFill>
                  <a:srgbClr val="F1ECCE"/>
                </a:solidFill>
              </a:rPr>
              <a:t>试卷下载：</a:t>
            </a:r>
            <a:r>
              <a:rPr lang="en-US" altLang="zh-CN" sz="100" kern="0" dirty="0">
                <a:solidFill>
                  <a:srgbClr val="F1ECCE"/>
                </a:solidFill>
              </a:rPr>
              <a:t>www.1ppt.com/shiti/  </a:t>
            </a:r>
          </a:p>
          <a:p>
            <a:pPr>
              <a:defRPr/>
            </a:pPr>
            <a:r>
              <a:rPr lang="zh-CN" altLang="en-US" sz="100" kern="0" dirty="0">
                <a:solidFill>
                  <a:srgbClr val="F1ECCE"/>
                </a:solidFill>
              </a:rPr>
              <a:t>教案下载：</a:t>
            </a:r>
            <a:r>
              <a:rPr lang="en-US" altLang="zh-CN" sz="100" kern="0" dirty="0">
                <a:solidFill>
                  <a:srgbClr val="F1ECCE"/>
                </a:solidFill>
              </a:rPr>
              <a:t>www.1ppt.com/jiaoan/  </a:t>
            </a:r>
          </a:p>
          <a:p>
            <a:pPr>
              <a:defRPr/>
            </a:pPr>
            <a:r>
              <a:rPr lang="en-US" altLang="zh-CN" sz="100" kern="0" dirty="0">
                <a:solidFill>
                  <a:srgbClr val="F1ECCE"/>
                </a:solidFill>
              </a:rPr>
              <a:t> </a:t>
            </a:r>
            <a:endParaRPr lang="zh-CN" altLang="en-US" sz="100" kern="0" dirty="0">
              <a:solidFill>
                <a:srgbClr val="F1ECCE"/>
              </a:solidFill>
            </a:endParaRPr>
          </a:p>
        </p:txBody>
      </p:sp>
      <p:sp>
        <p:nvSpPr>
          <p:cNvPr id="6" name="标题 5"/>
          <p:cNvSpPr>
            <a:spLocks noGrp="1"/>
          </p:cNvSpPr>
          <p:nvPr>
            <p:ph type="ctrTitle"/>
          </p:nvPr>
        </p:nvSpPr>
        <p:spPr>
          <a:xfrm>
            <a:off x="857102" y="1524340"/>
            <a:ext cx="10361851" cy="2137275"/>
          </a:xfrm>
        </p:spPr>
        <p:txBody>
          <a:bodyPr>
            <a:normAutofit fontScale="90000"/>
          </a:bodyPr>
          <a:lstStyle/>
          <a:p>
            <a:r>
              <a:rPr lang="zh-CN" altLang="en-US" sz="59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t>项目三</a:t>
            </a:r>
            <a:br>
              <a:rPr lang="zh-CN" altLang="en-US" sz="59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br>
            <a:r>
              <a:rPr lang="zh-CN" altLang="en-US" sz="5900" b="1" dirty="0" smtClean="0">
                <a:ln w="1905"/>
                <a:effectLst>
                  <a:innerShdw blurRad="69850" dist="43180" dir="5400000">
                    <a:srgbClr val="000000">
                      <a:alpha val="65000"/>
                    </a:srgbClr>
                  </a:innerShdw>
                </a:effectLst>
                <a:latin typeface="方正魏碑简体" pitchFamily="2" charset="-122"/>
                <a:ea typeface="方正魏碑简体" pitchFamily="2" charset="-122"/>
              </a:rPr>
              <a:t>园路工程设计</a:t>
            </a:r>
            <a:br>
              <a:rPr lang="zh-CN" altLang="en-US" sz="5900" b="1" dirty="0" smtClean="0">
                <a:ln w="1905"/>
                <a:effectLst>
                  <a:innerShdw blurRad="69850" dist="43180" dir="5400000">
                    <a:srgbClr val="000000">
                      <a:alpha val="65000"/>
                    </a:srgbClr>
                  </a:innerShdw>
                </a:effectLst>
                <a:latin typeface="方正魏碑简体" pitchFamily="2" charset="-122"/>
                <a:ea typeface="方正魏碑简体" pitchFamily="2" charset="-122"/>
              </a:rPr>
            </a:br>
            <a:endParaRPr lang="zh-CN" altLang="en-US" sz="5900" b="1" dirty="0">
              <a:ln w="1905"/>
              <a:effectLst>
                <a:innerShdw blurRad="69850" dist="43180" dir="5400000">
                  <a:srgbClr val="000000">
                    <a:alpha val="65000"/>
                  </a:srgbClr>
                </a:innerShdw>
              </a:effectLst>
              <a:latin typeface="方正魏碑简体" pitchFamily="2" charset="-122"/>
              <a:ea typeface="方正魏碑简体" pitchFamily="2" charset="-122"/>
            </a:endParaRPr>
          </a:p>
        </p:txBody>
      </p:sp>
    </p:spTree>
    <p:extLst>
      <p:ext uri="{BB962C8B-B14F-4D97-AF65-F5344CB8AC3E}">
        <p14:creationId xmlns="" xmlns:p14="http://schemas.microsoft.com/office/powerpoint/2010/main" val="167087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三、园路系统的布局形式</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1380298" y="2072472"/>
            <a:ext cx="3535158" cy="2081615"/>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常见的园路系统布局形式有套环式、条带式和树枝式，如图</a:t>
            </a:r>
            <a:r>
              <a:rPr lang="en-US" sz="2000" dirty="0" smtClean="0">
                <a:solidFill>
                  <a:schemeClr val="tx1"/>
                </a:solidFill>
                <a:latin typeface="微软雅黑" pitchFamily="34" charset="-122"/>
                <a:ea typeface="微软雅黑" pitchFamily="34" charset="-122"/>
              </a:rPr>
              <a:t>3-2</a:t>
            </a:r>
            <a:r>
              <a:rPr lang="zh-CN" altLang="en-US" sz="2000" dirty="0" smtClean="0">
                <a:solidFill>
                  <a:schemeClr val="tx1"/>
                </a:solidFill>
                <a:latin typeface="微软雅黑" pitchFamily="34" charset="-122"/>
                <a:ea typeface="微软雅黑" pitchFamily="34" charset="-122"/>
              </a:rPr>
              <a:t>所示。</a:t>
            </a:r>
            <a:endParaRPr lang="zh-CN" altLang="en-US" sz="2000" dirty="0">
              <a:solidFill>
                <a:schemeClr val="tx1"/>
              </a:solidFill>
              <a:latin typeface="微软雅黑" pitchFamily="34" charset="-122"/>
              <a:ea typeface="微软雅黑" pitchFamily="34" charset="-122"/>
            </a:endParaRPr>
          </a:p>
        </p:txBody>
      </p:sp>
      <p:pic>
        <p:nvPicPr>
          <p:cNvPr id="17" name="图片 16" descr="59748_0_0_560_w_0.jpg"/>
          <p:cNvPicPr>
            <a:picLocks noChangeAspect="1"/>
          </p:cNvPicPr>
          <p:nvPr/>
        </p:nvPicPr>
        <p:blipFill>
          <a:blip r:embed="rId4"/>
          <a:srcRect l="3125" t="17780" r="-893" b="5250"/>
          <a:stretch>
            <a:fillRect/>
          </a:stretch>
        </p:blipFill>
        <p:spPr>
          <a:xfrm>
            <a:off x="737356" y="4501364"/>
            <a:ext cx="3638354" cy="2143140"/>
          </a:xfrm>
          <a:prstGeom prst="rect">
            <a:avLst/>
          </a:prstGeom>
        </p:spPr>
      </p:pic>
      <p:pic>
        <p:nvPicPr>
          <p:cNvPr id="14" name="Picture 1" descr="3-2"/>
          <p:cNvPicPr>
            <a:picLocks noChangeAspect="1" noChangeArrowheads="1"/>
          </p:cNvPicPr>
          <p:nvPr/>
        </p:nvPicPr>
        <p:blipFill>
          <a:blip r:embed="rId5"/>
          <a:srcRect/>
          <a:stretch>
            <a:fillRect/>
          </a:stretch>
        </p:blipFill>
        <p:spPr bwMode="auto">
          <a:xfrm>
            <a:off x="4980710" y="1786720"/>
            <a:ext cx="5686528" cy="3447738"/>
          </a:xfrm>
          <a:prstGeom prst="rect">
            <a:avLst/>
          </a:prstGeom>
          <a:noFill/>
          <a:ln w="9525">
            <a:noFill/>
            <a:miter lim="800000"/>
            <a:headEnd/>
            <a:tailEnd/>
          </a:ln>
        </p:spPr>
      </p:pic>
      <p:sp>
        <p:nvSpPr>
          <p:cNvPr id="15" name="TextBox 14"/>
          <p:cNvSpPr txBox="1"/>
          <p:nvPr/>
        </p:nvSpPr>
        <p:spPr>
          <a:xfrm>
            <a:off x="6284854" y="5309408"/>
            <a:ext cx="2733441"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3-2  </a:t>
            </a:r>
            <a:r>
              <a:rPr lang="zh-CN" altLang="en-US" sz="1400" dirty="0" smtClean="0">
                <a:latin typeface="微软雅黑" pitchFamily="34" charset="-122"/>
                <a:ea typeface="微软雅黑" pitchFamily="34" charset="-122"/>
              </a:rPr>
              <a:t>常见的园路系统布局形式</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Left)">
                                      <p:cBhvr>
                                        <p:cTn id="16" dur="500"/>
                                        <p:tgtEl>
                                          <p:spTgt spid="1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三、园路系统的布局形式</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圆角矩形 16"/>
          <p:cNvSpPr/>
          <p:nvPr/>
        </p:nvSpPr>
        <p:spPr>
          <a:xfrm>
            <a:off x="880232" y="2143910"/>
            <a:ext cx="6800925" cy="3230953"/>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套环式园路系统的特征是由主园路构成一个闭合的大型环路或一个“</a:t>
            </a:r>
            <a:r>
              <a:rPr lang="en-US" sz="2000" dirty="0" smtClean="0">
                <a:solidFill>
                  <a:schemeClr val="tx1"/>
                </a:solidFill>
                <a:latin typeface="微软雅黑" pitchFamily="34" charset="-122"/>
                <a:ea typeface="微软雅黑" pitchFamily="34" charset="-122"/>
              </a:rPr>
              <a:t>8</a:t>
            </a:r>
            <a:r>
              <a:rPr lang="zh-CN" altLang="en-US" sz="2000" dirty="0" smtClean="0">
                <a:solidFill>
                  <a:schemeClr val="tx1"/>
                </a:solidFill>
                <a:latin typeface="微软雅黑" pitchFamily="34" charset="-122"/>
                <a:ea typeface="微软雅黑" pitchFamily="34" charset="-122"/>
              </a:rPr>
              <a:t>”字形的双环路，再由许多次园路和游步道从主园路上分支，相互穿插连接或闭合，构成较小的环路。主园路、次园路和游步道之间是环环相套、互通互连的关系。套环式园路系统是最能适应公共园林环境，应用较广泛的一种回路系统，如图</a:t>
            </a:r>
            <a:r>
              <a:rPr lang="en-US" sz="2000" dirty="0" smtClean="0">
                <a:solidFill>
                  <a:schemeClr val="tx1"/>
                </a:solidFill>
                <a:latin typeface="微软雅黑" pitchFamily="34" charset="-122"/>
                <a:ea typeface="微软雅黑" pitchFamily="34" charset="-122"/>
              </a:rPr>
              <a:t>3-3</a:t>
            </a:r>
            <a:r>
              <a:rPr lang="zh-CN" altLang="en-US" sz="2000" dirty="0" smtClean="0">
                <a:solidFill>
                  <a:schemeClr val="tx1"/>
                </a:solidFill>
                <a:latin typeface="微软雅黑" pitchFamily="34" charset="-122"/>
                <a:ea typeface="微软雅黑" pitchFamily="34" charset="-122"/>
              </a:rPr>
              <a:t>所示。但是，狭长地带一般不适合采用这种园林系统布局形式。</a:t>
            </a:r>
            <a:endParaRPr lang="zh-CN" altLang="en-US" sz="2000" dirty="0">
              <a:solidFill>
                <a:schemeClr val="tx1"/>
              </a:solidFill>
              <a:latin typeface="微软雅黑" pitchFamily="34" charset="-122"/>
              <a:ea typeface="微软雅黑" pitchFamily="34" charset="-122"/>
            </a:endParaRPr>
          </a:p>
        </p:txBody>
      </p:sp>
      <p:sp>
        <p:nvSpPr>
          <p:cNvPr id="18" name="TextBox 17"/>
          <p:cNvSpPr txBox="1"/>
          <p:nvPr/>
        </p:nvSpPr>
        <p:spPr>
          <a:xfrm>
            <a:off x="8809850" y="4929992"/>
            <a:ext cx="2015295"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3-3  </a:t>
            </a:r>
            <a:r>
              <a:rPr lang="zh-CN" altLang="en-US" sz="1400" dirty="0" smtClean="0">
                <a:latin typeface="微软雅黑" pitchFamily="34" charset="-122"/>
                <a:ea typeface="微软雅黑" pitchFamily="34" charset="-122"/>
              </a:rPr>
              <a:t>套环式园路系统</a:t>
            </a:r>
            <a:endParaRPr lang="zh-CN" altLang="en-US" sz="1400" dirty="0">
              <a:latin typeface="微软雅黑" pitchFamily="34" charset="-122"/>
              <a:ea typeface="微软雅黑" pitchFamily="34" charset="-122"/>
            </a:endParaRPr>
          </a:p>
        </p:txBody>
      </p:sp>
      <p:pic>
        <p:nvPicPr>
          <p:cNvPr id="19" name="Picture 2" descr="4-3"/>
          <p:cNvPicPr>
            <a:picLocks noChangeAspect="1" noChangeArrowheads="1"/>
          </p:cNvPicPr>
          <p:nvPr/>
        </p:nvPicPr>
        <p:blipFill>
          <a:blip r:embed="rId4" cstate="print">
            <a:lum bright="6000"/>
            <a:grayscl/>
          </a:blip>
          <a:srcRect/>
          <a:stretch>
            <a:fillRect/>
          </a:stretch>
        </p:blipFill>
        <p:spPr bwMode="auto">
          <a:xfrm>
            <a:off x="7764438" y="2143910"/>
            <a:ext cx="3861826" cy="2643206"/>
          </a:xfrm>
          <a:prstGeom prst="rect">
            <a:avLst/>
          </a:prstGeom>
          <a:noFill/>
          <a:ln w="9525">
            <a:noFill/>
            <a:miter lim="800000"/>
            <a:headEnd/>
            <a:tailEnd/>
          </a:ln>
        </p:spPr>
      </p:pic>
      <p:sp>
        <p:nvSpPr>
          <p:cNvPr id="20" name="圆角矩形 19"/>
          <p:cNvSpPr/>
          <p:nvPr/>
        </p:nvSpPr>
        <p:spPr>
          <a:xfrm>
            <a:off x="951670" y="1286654"/>
            <a:ext cx="3395795" cy="46946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（一）套环式园路系统</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三、园路系统的布局形式</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圆角矩形 13"/>
          <p:cNvSpPr/>
          <p:nvPr/>
        </p:nvSpPr>
        <p:spPr>
          <a:xfrm>
            <a:off x="951670" y="1858158"/>
            <a:ext cx="6235907" cy="1723862"/>
          </a:xfrm>
          <a:prstGeom prst="round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地形狭长的园林绿地中常采用条带式园路系统。这种园路系统的特征是主园路呈条带状，始端和尽端各在一方，并不闭合成环；在主路的一侧或两侧，穿插一些次园路和游步道，次园路和游步道之间可以局部闭合成环路，如图</a:t>
            </a:r>
            <a:r>
              <a:rPr lang="en-US" sz="1500" dirty="0" smtClean="0">
                <a:solidFill>
                  <a:schemeClr val="tx1"/>
                </a:solidFill>
                <a:latin typeface="微软雅黑" pitchFamily="34" charset="-122"/>
                <a:ea typeface="微软雅黑" pitchFamily="34" charset="-122"/>
              </a:rPr>
              <a:t>3-4</a:t>
            </a:r>
            <a:r>
              <a:rPr lang="zh-CN" altLang="en-US" sz="1500" dirty="0" smtClean="0">
                <a:solidFill>
                  <a:schemeClr val="tx1"/>
                </a:solidFill>
                <a:latin typeface="微软雅黑" pitchFamily="34" charset="-122"/>
                <a:ea typeface="微软雅黑" pitchFamily="34" charset="-122"/>
              </a:rPr>
              <a:t>所示。</a:t>
            </a:r>
            <a:endParaRPr lang="zh-CN" altLang="en-US" sz="1500" dirty="0">
              <a:solidFill>
                <a:schemeClr val="tx1"/>
              </a:solidFill>
              <a:latin typeface="微软雅黑" pitchFamily="34" charset="-122"/>
              <a:ea typeface="微软雅黑" pitchFamily="34" charset="-122"/>
            </a:endParaRPr>
          </a:p>
        </p:txBody>
      </p:sp>
      <p:sp>
        <p:nvSpPr>
          <p:cNvPr id="15" name="TextBox 14"/>
          <p:cNvSpPr txBox="1"/>
          <p:nvPr/>
        </p:nvSpPr>
        <p:spPr>
          <a:xfrm>
            <a:off x="8068065" y="3189275"/>
            <a:ext cx="2015295"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3-4  </a:t>
            </a:r>
            <a:r>
              <a:rPr lang="zh-CN" altLang="en-US" sz="1400" dirty="0" smtClean="0">
                <a:latin typeface="微软雅黑" pitchFamily="34" charset="-122"/>
                <a:ea typeface="微软雅黑" pitchFamily="34" charset="-122"/>
              </a:rPr>
              <a:t>条带式园路系统</a:t>
            </a:r>
            <a:endParaRPr lang="zh-CN" altLang="en-US" sz="1400" dirty="0">
              <a:latin typeface="微软雅黑" pitchFamily="34" charset="-122"/>
              <a:ea typeface="微软雅黑" pitchFamily="34" charset="-122"/>
            </a:endParaRPr>
          </a:p>
        </p:txBody>
      </p:sp>
      <p:sp>
        <p:nvSpPr>
          <p:cNvPr id="16" name="圆角矩形 15"/>
          <p:cNvSpPr/>
          <p:nvPr/>
        </p:nvSpPr>
        <p:spPr>
          <a:xfrm>
            <a:off x="951670" y="1286654"/>
            <a:ext cx="3495733"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latin typeface="楷体_GB2312" pitchFamily="49" charset="-122"/>
                <a:ea typeface="楷体_GB2312" pitchFamily="49" charset="-122"/>
              </a:rPr>
              <a:t>(</a:t>
            </a:r>
            <a:r>
              <a:rPr lang="zh-CN" altLang="en-US" b="1" dirty="0" smtClean="0">
                <a:solidFill>
                  <a:srgbClr val="C00000"/>
                </a:solidFill>
                <a:latin typeface="楷体_GB2312" pitchFamily="49" charset="-122"/>
                <a:ea typeface="楷体_GB2312" pitchFamily="49" charset="-122"/>
              </a:rPr>
              <a:t>二）条带式园路系统</a:t>
            </a:r>
          </a:p>
        </p:txBody>
      </p:sp>
      <p:pic>
        <p:nvPicPr>
          <p:cNvPr id="21" name="Picture 2" descr="4-4"/>
          <p:cNvPicPr>
            <a:picLocks noChangeAspect="1" noChangeArrowheads="1"/>
          </p:cNvPicPr>
          <p:nvPr/>
        </p:nvPicPr>
        <p:blipFill>
          <a:blip r:embed="rId4" cstate="print">
            <a:lum bright="6000"/>
            <a:grayscl/>
          </a:blip>
          <a:srcRect/>
          <a:stretch>
            <a:fillRect/>
          </a:stretch>
        </p:blipFill>
        <p:spPr bwMode="auto">
          <a:xfrm>
            <a:off x="7738280" y="1165604"/>
            <a:ext cx="2653263" cy="1979162"/>
          </a:xfrm>
          <a:prstGeom prst="rect">
            <a:avLst/>
          </a:prstGeom>
          <a:noFill/>
          <a:ln w="9525">
            <a:noFill/>
            <a:miter lim="800000"/>
            <a:headEnd/>
            <a:tailEnd/>
          </a:ln>
        </p:spPr>
      </p:pic>
      <p:sp>
        <p:nvSpPr>
          <p:cNvPr id="22" name="圆角矩形 21"/>
          <p:cNvSpPr/>
          <p:nvPr/>
        </p:nvSpPr>
        <p:spPr>
          <a:xfrm>
            <a:off x="1094546" y="4215612"/>
            <a:ext cx="6235907" cy="2330971"/>
          </a:xfrm>
          <a:prstGeom prst="round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zh-CN" altLang="en-US" sz="1500" dirty="0" smtClean="0">
                <a:solidFill>
                  <a:schemeClr val="tx1"/>
                </a:solidFill>
                <a:latin typeface="微软雅黑" pitchFamily="34" charset="-122"/>
                <a:ea typeface="微软雅黑" pitchFamily="34" charset="-122"/>
              </a:rPr>
              <a:t>树枝式园路系统的特征是在以山谷地形为主的风景区和市郊公园中，主园路布置在谷底，沿河沟从下往上延伸，两侧山坡上的多处景点都是通过在主路上分出一些支路，甚至再分出一些小路加以连接，如图</a:t>
            </a:r>
            <a:r>
              <a:rPr lang="en-US" sz="1500" dirty="0" smtClean="0">
                <a:solidFill>
                  <a:schemeClr val="tx1"/>
                </a:solidFill>
                <a:latin typeface="微软雅黑" pitchFamily="34" charset="-122"/>
                <a:ea typeface="微软雅黑" pitchFamily="34" charset="-122"/>
              </a:rPr>
              <a:t>3-5</a:t>
            </a:r>
            <a:r>
              <a:rPr lang="zh-CN" altLang="en-US" sz="1500" dirty="0" smtClean="0">
                <a:solidFill>
                  <a:schemeClr val="tx1"/>
                </a:solidFill>
                <a:latin typeface="微软雅黑" pitchFamily="34" charset="-122"/>
                <a:ea typeface="微软雅黑" pitchFamily="34" charset="-122"/>
              </a:rPr>
              <a:t>所示。树枝式园路系统是游览性最差的一种园路布局形式，只有在受到地形限制时才会采用。</a:t>
            </a:r>
            <a:endParaRPr lang="zh-CN" altLang="en-US" sz="1500" dirty="0">
              <a:solidFill>
                <a:schemeClr val="tx1"/>
              </a:solidFill>
              <a:latin typeface="微软雅黑" pitchFamily="34" charset="-122"/>
              <a:ea typeface="微软雅黑" pitchFamily="34" charset="-122"/>
            </a:endParaRPr>
          </a:p>
        </p:txBody>
      </p:sp>
      <p:sp>
        <p:nvSpPr>
          <p:cNvPr id="23" name="圆角矩形 22"/>
          <p:cNvSpPr/>
          <p:nvPr/>
        </p:nvSpPr>
        <p:spPr>
          <a:xfrm>
            <a:off x="951670" y="3715546"/>
            <a:ext cx="3346844"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（三）树枝式园路系统</a:t>
            </a:r>
          </a:p>
        </p:txBody>
      </p:sp>
      <p:pic>
        <p:nvPicPr>
          <p:cNvPr id="24" name="Picture 3" descr="4-5"/>
          <p:cNvPicPr>
            <a:picLocks noChangeAspect="1" noChangeArrowheads="1"/>
          </p:cNvPicPr>
          <p:nvPr/>
        </p:nvPicPr>
        <p:blipFill>
          <a:blip r:embed="rId5" cstate="print">
            <a:lum bright="4000"/>
            <a:grayscl/>
          </a:blip>
          <a:srcRect/>
          <a:stretch>
            <a:fillRect/>
          </a:stretch>
        </p:blipFill>
        <p:spPr bwMode="auto">
          <a:xfrm>
            <a:off x="8113038" y="3539460"/>
            <a:ext cx="2081446" cy="2775261"/>
          </a:xfrm>
          <a:prstGeom prst="rect">
            <a:avLst/>
          </a:prstGeom>
          <a:noFill/>
          <a:ln w="9525">
            <a:noFill/>
            <a:miter lim="800000"/>
            <a:headEnd/>
            <a:tailEnd/>
          </a:ln>
        </p:spPr>
      </p:pic>
      <p:sp>
        <p:nvSpPr>
          <p:cNvPr id="25" name="TextBox 24"/>
          <p:cNvSpPr txBox="1"/>
          <p:nvPr/>
        </p:nvSpPr>
        <p:spPr>
          <a:xfrm>
            <a:off x="8143018" y="6336727"/>
            <a:ext cx="2015295"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3-5  </a:t>
            </a:r>
            <a:r>
              <a:rPr lang="zh-CN" altLang="en-US" sz="1400" dirty="0" smtClean="0">
                <a:latin typeface="微软雅黑" pitchFamily="34" charset="-122"/>
                <a:ea typeface="微软雅黑" pitchFamily="34" charset="-122"/>
              </a:rPr>
              <a:t>树枝式园路系统</a:t>
            </a:r>
            <a:endParaRPr lang="zh-CN" altLang="en-US" sz="1400" dirty="0">
              <a:latin typeface="微软雅黑" pitchFamily="34" charset="-122"/>
              <a:ea typeface="微软雅黑" pitchFamily="34" charset="-122"/>
            </a:endParaRPr>
          </a:p>
        </p:txBody>
      </p:sp>
      <p:grpSp>
        <p:nvGrpSpPr>
          <p:cNvPr id="26" name="组合 4"/>
          <p:cNvGrpSpPr/>
          <p:nvPr/>
        </p:nvGrpSpPr>
        <p:grpSpPr>
          <a:xfrm>
            <a:off x="451604" y="3929860"/>
            <a:ext cx="479991" cy="137190"/>
            <a:chOff x="323528" y="1059582"/>
            <a:chExt cx="504056" cy="144016"/>
          </a:xfrm>
        </p:grpSpPr>
        <p:cxnSp>
          <p:nvCxnSpPr>
            <p:cNvPr id="27" name="直接连接符 26"/>
            <p:cNvCxnSpPr>
              <a:stCxn id="29"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par>
                                <p:cTn id="40" presetID="3" presetClass="entr" presetSubtype="1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p:bldP spid="16" grpId="0" animBg="1"/>
      <p:bldP spid="22" grpId="0" animBg="1"/>
      <p:bldP spid="23"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任务一    园路基础知识  </a:t>
            </a:r>
            <a:endParaRPr lang="zh-CN" altLang="en-US" dirty="0"/>
          </a:p>
        </p:txBody>
      </p:sp>
      <p:sp>
        <p:nvSpPr>
          <p:cNvPr id="30" name="矩形 29"/>
          <p:cNvSpPr/>
          <p:nvPr/>
        </p:nvSpPr>
        <p:spPr>
          <a:xfrm>
            <a:off x="3771248" y="3013651"/>
            <a:ext cx="5943013" cy="4801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任务二    园路的线形设计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园路的结构设计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a:srcRect/>
          <a:stretch>
            <a:fillRect/>
          </a:stretch>
        </p:blipFill>
        <p:spPr bwMode="auto">
          <a:xfrm>
            <a:off x="-285758" y="1143249"/>
            <a:ext cx="2380957" cy="5525818"/>
          </a:xfrm>
          <a:prstGeom prst="rect">
            <a:avLst/>
          </a:prstGeom>
          <a:noFill/>
        </p:spPr>
      </p:pic>
      <p:grpSp>
        <p:nvGrpSpPr>
          <p:cNvPr id="8" name="Group 835"/>
          <p:cNvGrpSpPr>
            <a:grpSpLocks/>
          </p:cNvGrpSpPr>
          <p:nvPr/>
        </p:nvGrpSpPr>
        <p:grpSpPr bwMode="auto">
          <a:xfrm rot="5035063" flipH="1">
            <a:off x="994134" y="1467020"/>
            <a:ext cx="869950" cy="723900"/>
            <a:chOff x="7969" y="2554"/>
            <a:chExt cx="817" cy="741"/>
          </a:xfrm>
        </p:grpSpPr>
        <p:grpSp>
          <p:nvGrpSpPr>
            <p:cNvPr id="9" name="Group 825"/>
            <p:cNvGrpSpPr>
              <a:grpSpLocks/>
            </p:cNvGrpSpPr>
            <p:nvPr/>
          </p:nvGrpSpPr>
          <p:grpSpPr bwMode="auto">
            <a:xfrm>
              <a:off x="8376" y="2554"/>
              <a:ext cx="410" cy="741"/>
              <a:chOff x="9617" y="1237"/>
              <a:chExt cx="1451" cy="2620"/>
            </a:xfrm>
          </p:grpSpPr>
          <p:sp>
            <p:nvSpPr>
              <p:cNvPr id="6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headEnd/>
                <a:tailEnd/>
              </a:ln>
            </p:spPr>
            <p:txBody>
              <a:bodyPr/>
              <a:lstStyle/>
              <a:p>
                <a:endParaRPr lang="zh-CN" altLang="en-US"/>
              </a:p>
            </p:txBody>
          </p:sp>
          <p:sp>
            <p:nvSpPr>
              <p:cNvPr id="63"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headEnd/>
                <a:tailEnd/>
              </a:ln>
            </p:spPr>
            <p:txBody>
              <a:bodyPr/>
              <a:lstStyle/>
              <a:p>
                <a:endParaRPr lang="zh-CN" altLang="en-US"/>
              </a:p>
            </p:txBody>
          </p:sp>
        </p:grpSp>
        <p:grpSp>
          <p:nvGrpSpPr>
            <p:cNvPr id="10" name="Group 824"/>
            <p:cNvGrpSpPr>
              <a:grpSpLocks/>
            </p:cNvGrpSpPr>
            <p:nvPr/>
          </p:nvGrpSpPr>
          <p:grpSpPr bwMode="auto">
            <a:xfrm>
              <a:off x="7969" y="2554"/>
              <a:ext cx="409" cy="741"/>
              <a:chOff x="8179" y="1237"/>
              <a:chExt cx="1448" cy="2620"/>
            </a:xfrm>
          </p:grpSpPr>
          <p:sp>
            <p:nvSpPr>
              <p:cNvPr id="6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headEnd/>
                <a:tailEnd/>
              </a:ln>
            </p:spPr>
            <p:txBody>
              <a:bodyPr/>
              <a:lstStyle/>
              <a:p>
                <a:endParaRPr lang="zh-CN" altLang="en-US"/>
              </a:p>
            </p:txBody>
          </p:sp>
          <p:sp>
            <p:nvSpPr>
              <p:cNvPr id="6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headEnd/>
                <a:tailEnd/>
              </a:ln>
            </p:spPr>
            <p:txBody>
              <a:bodyPr/>
              <a:lstStyle/>
              <a:p>
                <a:endParaRPr lang="zh-CN" altLang="en-US"/>
              </a:p>
            </p:txBody>
          </p:sp>
        </p:grpSp>
      </p:grpSp>
    </p:spTree>
    <p:extLst>
      <p:ext uri="{BB962C8B-B14F-4D97-AF65-F5344CB8AC3E}">
        <p14:creationId xmlns="" xmlns:p14="http://schemas.microsoft.com/office/powerpoint/2010/main" val="1858932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6" presetClass="emph" presetSubtype="0" repeatCount="indefinite" autoRev="1" fill="hold" nodeType="withEffect">
                                  <p:stCondLst>
                                    <p:cond delay="0"/>
                                  </p:stCondLst>
                                  <p:childTnLst>
                                    <p:animScale>
                                      <p:cBhvr>
                                        <p:cTn id="24" dur="500" fill="hold"/>
                                        <p:tgtEl>
                                          <p:spTgt spid="8"/>
                                        </p:tgtEl>
                                      </p:cBhvr>
                                      <p:by x="100000" y="60000"/>
                                    </p:animScale>
                                  </p:childTnLst>
                                </p:cTn>
                              </p:par>
                              <p:par>
                                <p:cTn id="25" presetID="0" presetClass="path" presetSubtype="0" accel="50000" decel="50000" fill="hold" nodeType="withEffect">
                                  <p:stCondLst>
                                    <p:cond delay="0"/>
                                  </p:stCondLst>
                                  <p:childTnLst>
                                    <p:animMotion origin="layout" path="M 8.33333E-7 -3.23699E-6 C 0.01771 0.02659 0.03554 0.05341 0.04166 0.07815 C 0.04778 0.10289 0.04505 0.12509 0.03685 0.14798 C 0.02864 0.17087 -0.00521 0.19538 -0.00716 0.21572 C -0.00912 0.23607 0.02122 0.25503 0.025 0.27052 C 0.02877 0.28601 0.00989 0.30913 0.01549 0.30867 C 0.02109 0.30821 0.04687 0.28347 0.05833 0.26844 C 0.06979 0.25341 0.07356 0.23075 0.0845 0.21781 C 0.09544 0.20486 0.11289 0.19376 0.12382 0.19029 C 0.13476 0.18682 0.13672 0.19653 0.15 0.19653 C 0.16328 0.19653 0.18333 0.1933 0.20351 0.19029 " pathEditMode="relative" ptsTypes="aaaaaaaaaaA">
                                      <p:cBhvr>
                                        <p:cTn id="26"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p>
        </p:txBody>
      </p:sp>
      <p:sp>
        <p:nvSpPr>
          <p:cNvPr id="4" name="矩形 3"/>
          <p:cNvSpPr/>
          <p:nvPr/>
        </p:nvSpPr>
        <p:spPr>
          <a:xfrm>
            <a:off x="952340" y="2982884"/>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3144042"/>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880232" y="1308912"/>
            <a:ext cx="10492851" cy="10493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100" dirty="0" smtClean="0">
                <a:solidFill>
                  <a:schemeClr val="tx1"/>
                </a:solidFill>
                <a:latin typeface="微软雅黑" pitchFamily="34" charset="-122"/>
                <a:ea typeface="微软雅黑" pitchFamily="34" charset="-122"/>
              </a:rPr>
              <a:t>园路设计包括线形设计与结构设计，线形设计关系到园路的功能要求与工程要求，线形设计包括横断面设计、纵断面设计和平面线形设计。</a:t>
            </a:r>
            <a:endParaRPr lang="zh-CN" altLang="en-US" sz="2100" b="1" dirty="0" smtClean="0">
              <a:solidFill>
                <a:schemeClr val="tx1"/>
              </a:solidFill>
              <a:latin typeface="微软雅黑" pitchFamily="34" charset="-122"/>
              <a:ea typeface="微软雅黑" pitchFamily="34" charset="-122"/>
            </a:endParaRPr>
          </a:p>
        </p:txBody>
      </p:sp>
      <p:sp>
        <p:nvSpPr>
          <p:cNvPr id="14" name="圆角矩形 13"/>
          <p:cNvSpPr/>
          <p:nvPr/>
        </p:nvSpPr>
        <p:spPr>
          <a:xfrm>
            <a:off x="1308860" y="3572670"/>
            <a:ext cx="9248931" cy="2233534"/>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垂直于园路中心线的断面称为园路的横断面，它能直观地反映路宽，道路和横坡及地上、地下管线位置等情况。园路横断面设计的内容主要包括：依据规划道路宽度和道路断面形式结合实际地形确定合适的横断面形式；确定合力的路拱横坡；综合解决园路与管线及其他附属设施之间的矛盾。</a:t>
            </a:r>
            <a:endParaRPr lang="zh-CN" altLang="en-US" sz="2000"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plus(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1308860" y="1929596"/>
            <a:ext cx="5166430" cy="409234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依据车行道的条数不同，道路的横断面形式通常可分为“一块板”（机动车与非机动车在一条车行道上混合行驶，上行、下行不分隔）、“二块板”（机动车与非机动车混合行驶，但上行、下行由道路中央分隔带分开）。园路的横断面形式最常见的为“一块板”形式，在面积较大的公园主路中偶尔也会采用“二块板”的形式。园林中的道路不像城市中的道路那样具有一定的规定，有时道路的绿化带会被路侧的绿化所取代，形式变化灵活。</a:t>
            </a:r>
          </a:p>
          <a:p>
            <a:pPr indent="457200">
              <a:lnSpc>
                <a:spcPct val="150000"/>
              </a:lnSpc>
            </a:pPr>
            <a:r>
              <a:rPr lang="zh-CN" altLang="en-US" sz="1600" dirty="0" smtClean="0">
                <a:solidFill>
                  <a:schemeClr val="tx1"/>
                </a:solidFill>
                <a:latin typeface="微软雅黑" pitchFamily="34" charset="-122"/>
                <a:ea typeface="微软雅黑" pitchFamily="34" charset="-122"/>
              </a:rPr>
              <a:t>园路宽度根据交通种类确定，应充分考虑所承载的内容。游人及各种车辆的最小运动宽度如表</a:t>
            </a:r>
            <a:r>
              <a:rPr lang="en-US" sz="1600" dirty="0" smtClean="0">
                <a:solidFill>
                  <a:schemeClr val="tx1"/>
                </a:solidFill>
                <a:latin typeface="微软雅黑" pitchFamily="34" charset="-122"/>
                <a:ea typeface="微软雅黑" pitchFamily="34" charset="-122"/>
              </a:rPr>
              <a:t>3-2</a:t>
            </a:r>
            <a:r>
              <a:rPr lang="zh-CN" altLang="en-US" sz="1600" dirty="0" smtClean="0">
                <a:solidFill>
                  <a:schemeClr val="tx1"/>
                </a:solidFill>
                <a:latin typeface="微软雅黑" pitchFamily="34" charset="-122"/>
                <a:ea typeface="微软雅黑" pitchFamily="34" charset="-122"/>
              </a:rPr>
              <a:t>所示。</a:t>
            </a:r>
          </a:p>
        </p:txBody>
      </p:sp>
      <p:graphicFrame>
        <p:nvGraphicFramePr>
          <p:cNvPr id="13" name="表格 12"/>
          <p:cNvGraphicFramePr>
            <a:graphicFrameLocks noGrp="1"/>
          </p:cNvGraphicFramePr>
          <p:nvPr/>
        </p:nvGraphicFramePr>
        <p:xfrm>
          <a:off x="6452396" y="2286786"/>
          <a:ext cx="5043357" cy="1854200"/>
        </p:xfrm>
        <a:graphic>
          <a:graphicData uri="http://schemas.openxmlformats.org/drawingml/2006/table">
            <a:tbl>
              <a:tblPr firstRow="1" bandRow="1">
                <a:tableStyleId>{5C22544A-7EE6-4342-B048-85BDC9FD1C3A}</a:tableStyleId>
              </a:tblPr>
              <a:tblGrid>
                <a:gridCol w="1025993"/>
                <a:gridCol w="1379095"/>
                <a:gridCol w="1274164"/>
                <a:gridCol w="1364105"/>
              </a:tblGrid>
              <a:tr h="370840">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车辆种类</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最小宽度</a:t>
                      </a:r>
                      <a:r>
                        <a:rPr lang="en-US" sz="1400" kern="100" dirty="0">
                          <a:latin typeface="微软雅黑" pitchFamily="34" charset="-122"/>
                          <a:ea typeface="微软雅黑" pitchFamily="34" charset="-122"/>
                          <a:cs typeface="Times New Roman"/>
                        </a:rPr>
                        <a:t>/m</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车辆种类</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最小宽度</a:t>
                      </a:r>
                      <a:r>
                        <a:rPr lang="en-US" sz="1400" kern="100" dirty="0">
                          <a:latin typeface="微软雅黑" pitchFamily="34" charset="-122"/>
                          <a:ea typeface="微软雅黑" pitchFamily="34" charset="-122"/>
                          <a:cs typeface="Times New Roman"/>
                        </a:rPr>
                        <a:t>/m</a:t>
                      </a:r>
                      <a:endParaRPr lang="zh-CN" sz="1400" kern="100" dirty="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单人</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0.75</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小轿车</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2.00</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自行车</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0.60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消防车</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2.06</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三轮车</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1.24</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中小型货车</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2.50</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拖拉机</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0.84</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1.50</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大型货车</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2.66</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14" name="圆角矩形 13"/>
          <p:cNvSpPr/>
          <p:nvPr/>
        </p:nvSpPr>
        <p:spPr>
          <a:xfrm>
            <a:off x="973750" y="1286654"/>
            <a:ext cx="4335638"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（一）园路横断面形式的确定</a:t>
            </a:r>
          </a:p>
        </p:txBody>
      </p:sp>
      <p:sp>
        <p:nvSpPr>
          <p:cNvPr id="15" name="TextBox 14"/>
          <p:cNvSpPr txBox="1"/>
          <p:nvPr/>
        </p:nvSpPr>
        <p:spPr>
          <a:xfrm>
            <a:off x="7788186" y="4144951"/>
            <a:ext cx="3272050"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3-2  </a:t>
            </a:r>
            <a:r>
              <a:rPr lang="zh-CN" altLang="en-US" sz="1400" dirty="0" smtClean="0">
                <a:latin typeface="微软雅黑" pitchFamily="34" charset="-122"/>
                <a:ea typeface="微软雅黑" pitchFamily="34" charset="-122"/>
              </a:rPr>
              <a:t>游人及各种车辆的最小运动宽度</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par>
                                <p:cTn id="20" presetID="2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edge">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矩形 15"/>
          <p:cNvSpPr/>
          <p:nvPr/>
        </p:nvSpPr>
        <p:spPr>
          <a:xfrm>
            <a:off x="808794" y="2263516"/>
            <a:ext cx="4905971" cy="3147934"/>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为了使雨水能快速排出路面，道路的横断面通常设计为拱形、斜形等形状，称为路拱，其设计主要是确定道路横断面的线形和横坡坡度。</a:t>
            </a:r>
            <a:endParaRPr lang="en-US" altLang="zh-CN" sz="1600" dirty="0" smtClean="0">
              <a:solidFill>
                <a:schemeClr val="tx1"/>
              </a:solidFill>
              <a:latin typeface="微软雅黑" pitchFamily="34" charset="-122"/>
              <a:ea typeface="微软雅黑" pitchFamily="34" charset="-122"/>
            </a:endParaRPr>
          </a:p>
          <a:p>
            <a:pPr indent="457200">
              <a:lnSpc>
                <a:spcPct val="150000"/>
              </a:lnSpc>
            </a:pPr>
            <a:r>
              <a:rPr lang="zh-CN" altLang="en-US" sz="1600" dirty="0" smtClean="0">
                <a:solidFill>
                  <a:schemeClr val="tx1"/>
                </a:solidFill>
                <a:latin typeface="微软雅黑" pitchFamily="34" charset="-122"/>
                <a:ea typeface="微软雅黑" pitchFamily="34" charset="-122"/>
              </a:rPr>
              <a:t>园路路拱基本设计形式有抛物线形、折线形、直线形和单坡形，如图</a:t>
            </a:r>
            <a:r>
              <a:rPr lang="en-US" sz="1600" dirty="0" smtClean="0">
                <a:solidFill>
                  <a:schemeClr val="tx1"/>
                </a:solidFill>
                <a:latin typeface="微软雅黑" pitchFamily="34" charset="-122"/>
                <a:ea typeface="微软雅黑" pitchFamily="34" charset="-122"/>
              </a:rPr>
              <a:t>3-6</a:t>
            </a:r>
            <a:r>
              <a:rPr lang="zh-CN" altLang="en-US" sz="1600" dirty="0" smtClean="0">
                <a:solidFill>
                  <a:schemeClr val="tx1"/>
                </a:solidFill>
                <a:latin typeface="微软雅黑" pitchFamily="34" charset="-122"/>
                <a:ea typeface="微软雅黑" pitchFamily="34" charset="-122"/>
              </a:rPr>
              <a:t>所示。</a:t>
            </a:r>
            <a:endParaRPr lang="zh-CN" altLang="en-US" sz="1600" dirty="0">
              <a:solidFill>
                <a:schemeClr val="tx1"/>
              </a:solidFill>
              <a:latin typeface="微软雅黑" pitchFamily="34" charset="-122"/>
              <a:ea typeface="微软雅黑" pitchFamily="34" charset="-122"/>
            </a:endParaRPr>
          </a:p>
        </p:txBody>
      </p:sp>
      <p:sp>
        <p:nvSpPr>
          <p:cNvPr id="17" name="圆角矩形 16"/>
          <p:cNvSpPr/>
          <p:nvPr/>
        </p:nvSpPr>
        <p:spPr>
          <a:xfrm>
            <a:off x="951670" y="1286654"/>
            <a:ext cx="354569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 （二）园路路拱设计</a:t>
            </a:r>
          </a:p>
        </p:txBody>
      </p:sp>
      <p:pic>
        <p:nvPicPr>
          <p:cNvPr id="18" name="Picture 1" descr="3-6"/>
          <p:cNvPicPr>
            <a:picLocks noChangeAspect="1" noChangeArrowheads="1"/>
          </p:cNvPicPr>
          <p:nvPr/>
        </p:nvPicPr>
        <p:blipFill>
          <a:blip r:embed="rId4"/>
          <a:srcRect/>
          <a:stretch>
            <a:fillRect/>
          </a:stretch>
        </p:blipFill>
        <p:spPr bwMode="auto">
          <a:xfrm>
            <a:off x="5810944" y="2353456"/>
            <a:ext cx="6014408" cy="1124262"/>
          </a:xfrm>
          <a:prstGeom prst="rect">
            <a:avLst/>
          </a:prstGeom>
          <a:noFill/>
          <a:ln w="9525">
            <a:noFill/>
            <a:miter lim="800000"/>
            <a:headEnd/>
            <a:tailEnd/>
          </a:ln>
        </p:spPr>
      </p:pic>
      <p:pic>
        <p:nvPicPr>
          <p:cNvPr id="19" name="Picture 2" descr="3-6a"/>
          <p:cNvPicPr>
            <a:picLocks noChangeAspect="1" noChangeArrowheads="1"/>
          </p:cNvPicPr>
          <p:nvPr/>
        </p:nvPicPr>
        <p:blipFill>
          <a:blip r:embed="rId5"/>
          <a:srcRect/>
          <a:stretch>
            <a:fillRect/>
          </a:stretch>
        </p:blipFill>
        <p:spPr bwMode="auto">
          <a:xfrm>
            <a:off x="5816184" y="4077325"/>
            <a:ext cx="5996758" cy="854440"/>
          </a:xfrm>
          <a:prstGeom prst="rect">
            <a:avLst/>
          </a:prstGeom>
          <a:noFill/>
          <a:ln w="9525">
            <a:noFill/>
            <a:miter lim="800000"/>
            <a:headEnd/>
            <a:tailEnd/>
          </a:ln>
        </p:spPr>
      </p:pic>
      <p:sp>
        <p:nvSpPr>
          <p:cNvPr id="20" name="TextBox 19"/>
          <p:cNvSpPr txBox="1"/>
          <p:nvPr/>
        </p:nvSpPr>
        <p:spPr>
          <a:xfrm>
            <a:off x="6535711" y="3507698"/>
            <a:ext cx="422583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a</a:t>
            </a:r>
            <a:r>
              <a:rPr lang="zh-CN" altLang="en-US" sz="1400" dirty="0" smtClean="0">
                <a:latin typeface="微软雅黑" pitchFamily="34" charset="-122"/>
                <a:ea typeface="微软雅黑" pitchFamily="34" charset="-122"/>
              </a:rPr>
              <a:t>）抛物线形</a:t>
            </a:r>
            <a:r>
              <a:rPr lang="en-US"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b</a:t>
            </a:r>
            <a:r>
              <a:rPr lang="zh-CN" altLang="en-US" sz="1400" dirty="0" smtClean="0">
                <a:latin typeface="微软雅黑" pitchFamily="34" charset="-122"/>
                <a:ea typeface="微软雅黑" pitchFamily="34" charset="-122"/>
              </a:rPr>
              <a:t>）折线形</a:t>
            </a:r>
          </a:p>
        </p:txBody>
      </p:sp>
      <p:sp>
        <p:nvSpPr>
          <p:cNvPr id="21" name="TextBox 20"/>
          <p:cNvSpPr txBox="1"/>
          <p:nvPr/>
        </p:nvSpPr>
        <p:spPr>
          <a:xfrm>
            <a:off x="6550702" y="4976734"/>
            <a:ext cx="4142481"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c</a:t>
            </a:r>
            <a:r>
              <a:rPr lang="zh-CN" altLang="en-US" sz="1400" dirty="0" smtClean="0">
                <a:latin typeface="微软雅黑" pitchFamily="34" charset="-122"/>
                <a:ea typeface="微软雅黑" pitchFamily="34" charset="-122"/>
              </a:rPr>
              <a:t>）直线形</a:t>
            </a:r>
            <a:r>
              <a:rPr lang="en-US"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d</a:t>
            </a:r>
            <a:r>
              <a:rPr lang="zh-CN" altLang="en-US" sz="1400" dirty="0" smtClean="0">
                <a:latin typeface="微软雅黑" pitchFamily="34" charset="-122"/>
                <a:ea typeface="微软雅黑" pitchFamily="34" charset="-122"/>
              </a:rPr>
              <a:t>）单坡形</a:t>
            </a:r>
            <a:endParaRPr lang="zh-CN" altLang="en-US" sz="1400" dirty="0">
              <a:latin typeface="微软雅黑" pitchFamily="34" charset="-122"/>
              <a:ea typeface="微软雅黑" pitchFamily="34" charset="-122"/>
            </a:endParaRPr>
          </a:p>
        </p:txBody>
      </p:sp>
      <p:sp>
        <p:nvSpPr>
          <p:cNvPr id="22" name="TextBox 21"/>
          <p:cNvSpPr txBox="1"/>
          <p:nvPr/>
        </p:nvSpPr>
        <p:spPr>
          <a:xfrm>
            <a:off x="7674964" y="5351488"/>
            <a:ext cx="2374368"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3-6  </a:t>
            </a:r>
            <a:r>
              <a:rPr lang="zh-CN" altLang="en-US" sz="1400" dirty="0" smtClean="0">
                <a:latin typeface="微软雅黑" pitchFamily="34" charset="-122"/>
                <a:ea typeface="微软雅黑" pitchFamily="34" charset="-122"/>
              </a:rPr>
              <a:t>园路路拱的设计形式</a:t>
            </a:r>
            <a:endParaRPr lang="zh-CN" altLang="en-US" sz="1400" dirty="0">
              <a:latin typeface="微软雅黑" pitchFamily="34" charset="-122"/>
              <a:ea typeface="微软雅黑" pitchFamily="34" charset="-122"/>
            </a:endParaRPr>
          </a:p>
        </p:txBody>
      </p:sp>
      <p:grpSp>
        <p:nvGrpSpPr>
          <p:cNvPr id="23" name="Group 270"/>
          <p:cNvGrpSpPr>
            <a:grpSpLocks/>
          </p:cNvGrpSpPr>
          <p:nvPr/>
        </p:nvGrpSpPr>
        <p:grpSpPr bwMode="auto">
          <a:xfrm>
            <a:off x="737356" y="5572934"/>
            <a:ext cx="2063750" cy="1031875"/>
            <a:chOff x="2712" y="2592"/>
            <a:chExt cx="1297" cy="649"/>
          </a:xfrm>
        </p:grpSpPr>
        <p:sp>
          <p:nvSpPr>
            <p:cNvPr id="24" name="Freeform 271"/>
            <p:cNvSpPr>
              <a:spLocks/>
            </p:cNvSpPr>
            <p:nvPr/>
          </p:nvSpPr>
          <p:spPr bwMode="auto">
            <a:xfrm>
              <a:off x="3197" y="2891"/>
              <a:ext cx="653" cy="350"/>
            </a:xfrm>
            <a:custGeom>
              <a:avLst/>
              <a:gdLst/>
              <a:ahLst/>
              <a:cxnLst>
                <a:cxn ang="0">
                  <a:pos x="548" y="157"/>
                </a:cxn>
                <a:cxn ang="0">
                  <a:pos x="557" y="175"/>
                </a:cxn>
                <a:cxn ang="0">
                  <a:pos x="625" y="237"/>
                </a:cxn>
                <a:cxn ang="0">
                  <a:pos x="652" y="322"/>
                </a:cxn>
                <a:cxn ang="0">
                  <a:pos x="575" y="349"/>
                </a:cxn>
                <a:cxn ang="0">
                  <a:pos x="593" y="336"/>
                </a:cxn>
                <a:cxn ang="0">
                  <a:pos x="598" y="322"/>
                </a:cxn>
                <a:cxn ang="0">
                  <a:pos x="589" y="313"/>
                </a:cxn>
                <a:cxn ang="0">
                  <a:pos x="548" y="295"/>
                </a:cxn>
                <a:cxn ang="0">
                  <a:pos x="494" y="264"/>
                </a:cxn>
                <a:cxn ang="0">
                  <a:pos x="458" y="255"/>
                </a:cxn>
                <a:cxn ang="0">
                  <a:pos x="394" y="233"/>
                </a:cxn>
                <a:cxn ang="0">
                  <a:pos x="353" y="242"/>
                </a:cxn>
                <a:cxn ang="0">
                  <a:pos x="299" y="273"/>
                </a:cxn>
                <a:cxn ang="0">
                  <a:pos x="231" y="300"/>
                </a:cxn>
                <a:cxn ang="0">
                  <a:pos x="186" y="318"/>
                </a:cxn>
                <a:cxn ang="0">
                  <a:pos x="168" y="331"/>
                </a:cxn>
                <a:cxn ang="0">
                  <a:pos x="131" y="336"/>
                </a:cxn>
                <a:cxn ang="0">
                  <a:pos x="0" y="349"/>
                </a:cxn>
                <a:cxn ang="0">
                  <a:pos x="23" y="318"/>
                </a:cxn>
                <a:cxn ang="0">
                  <a:pos x="77" y="277"/>
                </a:cxn>
                <a:cxn ang="0">
                  <a:pos x="145" y="264"/>
                </a:cxn>
                <a:cxn ang="0">
                  <a:pos x="172" y="251"/>
                </a:cxn>
                <a:cxn ang="0">
                  <a:pos x="195" y="228"/>
                </a:cxn>
                <a:cxn ang="0">
                  <a:pos x="258" y="184"/>
                </a:cxn>
                <a:cxn ang="0">
                  <a:pos x="276" y="148"/>
                </a:cxn>
                <a:cxn ang="0">
                  <a:pos x="322" y="103"/>
                </a:cxn>
                <a:cxn ang="0">
                  <a:pos x="390" y="59"/>
                </a:cxn>
                <a:cxn ang="0">
                  <a:pos x="430" y="18"/>
                </a:cxn>
                <a:cxn ang="0">
                  <a:pos x="480" y="14"/>
                </a:cxn>
                <a:cxn ang="0">
                  <a:pos x="521" y="32"/>
                </a:cxn>
                <a:cxn ang="0">
                  <a:pos x="566" y="50"/>
                </a:cxn>
                <a:cxn ang="0">
                  <a:pos x="562" y="59"/>
                </a:cxn>
                <a:cxn ang="0">
                  <a:pos x="530" y="103"/>
                </a:cxn>
                <a:cxn ang="0">
                  <a:pos x="489" y="139"/>
                </a:cxn>
              </a:cxnLst>
              <a:rect l="0" t="0" r="r" b="b"/>
              <a:pathLst>
                <a:path w="653" h="350">
                  <a:moveTo>
                    <a:pt x="489" y="139"/>
                  </a:moveTo>
                  <a:lnTo>
                    <a:pt x="548" y="157"/>
                  </a:lnTo>
                  <a:lnTo>
                    <a:pt x="539" y="170"/>
                  </a:lnTo>
                  <a:lnTo>
                    <a:pt x="557" y="175"/>
                  </a:lnTo>
                  <a:lnTo>
                    <a:pt x="593" y="206"/>
                  </a:lnTo>
                  <a:lnTo>
                    <a:pt x="625" y="237"/>
                  </a:lnTo>
                  <a:lnTo>
                    <a:pt x="648" y="282"/>
                  </a:lnTo>
                  <a:lnTo>
                    <a:pt x="652" y="322"/>
                  </a:lnTo>
                  <a:lnTo>
                    <a:pt x="648" y="349"/>
                  </a:lnTo>
                  <a:lnTo>
                    <a:pt x="575" y="349"/>
                  </a:lnTo>
                  <a:lnTo>
                    <a:pt x="589" y="336"/>
                  </a:lnTo>
                  <a:lnTo>
                    <a:pt x="593" y="336"/>
                  </a:lnTo>
                  <a:lnTo>
                    <a:pt x="593" y="331"/>
                  </a:lnTo>
                  <a:lnTo>
                    <a:pt x="598" y="322"/>
                  </a:lnTo>
                  <a:lnTo>
                    <a:pt x="593" y="318"/>
                  </a:lnTo>
                  <a:lnTo>
                    <a:pt x="589" y="313"/>
                  </a:lnTo>
                  <a:lnTo>
                    <a:pt x="575" y="309"/>
                  </a:lnTo>
                  <a:lnTo>
                    <a:pt x="548" y="295"/>
                  </a:lnTo>
                  <a:lnTo>
                    <a:pt x="521" y="282"/>
                  </a:lnTo>
                  <a:lnTo>
                    <a:pt x="494" y="264"/>
                  </a:lnTo>
                  <a:lnTo>
                    <a:pt x="471" y="246"/>
                  </a:lnTo>
                  <a:lnTo>
                    <a:pt x="458" y="255"/>
                  </a:lnTo>
                  <a:lnTo>
                    <a:pt x="408" y="228"/>
                  </a:lnTo>
                  <a:lnTo>
                    <a:pt x="394" y="233"/>
                  </a:lnTo>
                  <a:lnTo>
                    <a:pt x="376" y="228"/>
                  </a:lnTo>
                  <a:lnTo>
                    <a:pt x="353" y="242"/>
                  </a:lnTo>
                  <a:lnTo>
                    <a:pt x="331" y="260"/>
                  </a:lnTo>
                  <a:lnTo>
                    <a:pt x="299" y="273"/>
                  </a:lnTo>
                  <a:lnTo>
                    <a:pt x="263" y="291"/>
                  </a:lnTo>
                  <a:lnTo>
                    <a:pt x="231" y="300"/>
                  </a:lnTo>
                  <a:lnTo>
                    <a:pt x="195" y="313"/>
                  </a:lnTo>
                  <a:lnTo>
                    <a:pt x="186" y="318"/>
                  </a:lnTo>
                  <a:lnTo>
                    <a:pt x="181" y="322"/>
                  </a:lnTo>
                  <a:lnTo>
                    <a:pt x="168" y="331"/>
                  </a:lnTo>
                  <a:lnTo>
                    <a:pt x="154" y="327"/>
                  </a:lnTo>
                  <a:lnTo>
                    <a:pt x="131" y="336"/>
                  </a:lnTo>
                  <a:lnTo>
                    <a:pt x="104" y="349"/>
                  </a:lnTo>
                  <a:lnTo>
                    <a:pt x="0" y="349"/>
                  </a:lnTo>
                  <a:lnTo>
                    <a:pt x="13" y="331"/>
                  </a:lnTo>
                  <a:lnTo>
                    <a:pt x="23" y="318"/>
                  </a:lnTo>
                  <a:lnTo>
                    <a:pt x="50" y="300"/>
                  </a:lnTo>
                  <a:lnTo>
                    <a:pt x="77" y="277"/>
                  </a:lnTo>
                  <a:lnTo>
                    <a:pt x="109" y="269"/>
                  </a:lnTo>
                  <a:lnTo>
                    <a:pt x="145" y="264"/>
                  </a:lnTo>
                  <a:lnTo>
                    <a:pt x="158" y="264"/>
                  </a:lnTo>
                  <a:lnTo>
                    <a:pt x="172" y="251"/>
                  </a:lnTo>
                  <a:lnTo>
                    <a:pt x="195" y="228"/>
                  </a:lnTo>
                  <a:lnTo>
                    <a:pt x="226" y="206"/>
                  </a:lnTo>
                  <a:lnTo>
                    <a:pt x="258" y="184"/>
                  </a:lnTo>
                  <a:lnTo>
                    <a:pt x="290" y="166"/>
                  </a:lnTo>
                  <a:lnTo>
                    <a:pt x="276" y="148"/>
                  </a:lnTo>
                  <a:lnTo>
                    <a:pt x="290" y="134"/>
                  </a:lnTo>
                  <a:lnTo>
                    <a:pt x="322" y="103"/>
                  </a:lnTo>
                  <a:lnTo>
                    <a:pt x="353" y="76"/>
                  </a:lnTo>
                  <a:lnTo>
                    <a:pt x="390" y="59"/>
                  </a:lnTo>
                  <a:lnTo>
                    <a:pt x="421" y="32"/>
                  </a:lnTo>
                  <a:lnTo>
                    <a:pt x="430" y="18"/>
                  </a:lnTo>
                  <a:lnTo>
                    <a:pt x="439" y="0"/>
                  </a:lnTo>
                  <a:lnTo>
                    <a:pt x="480" y="14"/>
                  </a:lnTo>
                  <a:lnTo>
                    <a:pt x="503" y="18"/>
                  </a:lnTo>
                  <a:lnTo>
                    <a:pt x="521" y="32"/>
                  </a:lnTo>
                  <a:lnTo>
                    <a:pt x="544" y="41"/>
                  </a:lnTo>
                  <a:lnTo>
                    <a:pt x="566" y="50"/>
                  </a:lnTo>
                  <a:lnTo>
                    <a:pt x="562" y="59"/>
                  </a:lnTo>
                  <a:lnTo>
                    <a:pt x="548" y="76"/>
                  </a:lnTo>
                  <a:lnTo>
                    <a:pt x="530" y="103"/>
                  </a:lnTo>
                  <a:lnTo>
                    <a:pt x="507" y="121"/>
                  </a:lnTo>
                  <a:lnTo>
                    <a:pt x="489" y="139"/>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5" name="Freeform 272"/>
            <p:cNvSpPr>
              <a:spLocks/>
            </p:cNvSpPr>
            <p:nvPr/>
          </p:nvSpPr>
          <p:spPr bwMode="auto">
            <a:xfrm>
              <a:off x="3283" y="2601"/>
              <a:ext cx="708" cy="372"/>
            </a:xfrm>
            <a:custGeom>
              <a:avLst/>
              <a:gdLst/>
              <a:ahLst/>
              <a:cxnLst>
                <a:cxn ang="0">
                  <a:pos x="693" y="246"/>
                </a:cxn>
                <a:cxn ang="0">
                  <a:pos x="702" y="232"/>
                </a:cxn>
                <a:cxn ang="0">
                  <a:pos x="702" y="214"/>
                </a:cxn>
                <a:cxn ang="0">
                  <a:pos x="707" y="201"/>
                </a:cxn>
                <a:cxn ang="0">
                  <a:pos x="702" y="197"/>
                </a:cxn>
                <a:cxn ang="0">
                  <a:pos x="689" y="188"/>
                </a:cxn>
                <a:cxn ang="0">
                  <a:pos x="689" y="179"/>
                </a:cxn>
                <a:cxn ang="0">
                  <a:pos x="639" y="197"/>
                </a:cxn>
                <a:cxn ang="0">
                  <a:pos x="634" y="232"/>
                </a:cxn>
                <a:cxn ang="0">
                  <a:pos x="598" y="277"/>
                </a:cxn>
                <a:cxn ang="0">
                  <a:pos x="575" y="277"/>
                </a:cxn>
                <a:cxn ang="0">
                  <a:pos x="548" y="255"/>
                </a:cxn>
                <a:cxn ang="0">
                  <a:pos x="535" y="214"/>
                </a:cxn>
                <a:cxn ang="0">
                  <a:pos x="489" y="197"/>
                </a:cxn>
                <a:cxn ang="0">
                  <a:pos x="535" y="161"/>
                </a:cxn>
                <a:cxn ang="0">
                  <a:pos x="548" y="143"/>
                </a:cxn>
                <a:cxn ang="0">
                  <a:pos x="544" y="134"/>
                </a:cxn>
                <a:cxn ang="0">
                  <a:pos x="548" y="130"/>
                </a:cxn>
                <a:cxn ang="0">
                  <a:pos x="557" y="116"/>
                </a:cxn>
                <a:cxn ang="0">
                  <a:pos x="566" y="103"/>
                </a:cxn>
                <a:cxn ang="0">
                  <a:pos x="544" y="63"/>
                </a:cxn>
                <a:cxn ang="0">
                  <a:pos x="526" y="36"/>
                </a:cxn>
                <a:cxn ang="0">
                  <a:pos x="494" y="9"/>
                </a:cxn>
                <a:cxn ang="0">
                  <a:pos x="449" y="0"/>
                </a:cxn>
                <a:cxn ang="0">
                  <a:pos x="435" y="13"/>
                </a:cxn>
                <a:cxn ang="0">
                  <a:pos x="417" y="27"/>
                </a:cxn>
                <a:cxn ang="0">
                  <a:pos x="394" y="54"/>
                </a:cxn>
                <a:cxn ang="0">
                  <a:pos x="381" y="80"/>
                </a:cxn>
                <a:cxn ang="0">
                  <a:pos x="381" y="103"/>
                </a:cxn>
                <a:cxn ang="0">
                  <a:pos x="381" y="112"/>
                </a:cxn>
                <a:cxn ang="0">
                  <a:pos x="385" y="121"/>
                </a:cxn>
                <a:cxn ang="0">
                  <a:pos x="417" y="125"/>
                </a:cxn>
                <a:cxn ang="0">
                  <a:pos x="426" y="152"/>
                </a:cxn>
                <a:cxn ang="0">
                  <a:pos x="399" y="161"/>
                </a:cxn>
                <a:cxn ang="0">
                  <a:pos x="344" y="179"/>
                </a:cxn>
                <a:cxn ang="0">
                  <a:pos x="308" y="179"/>
                </a:cxn>
                <a:cxn ang="0">
                  <a:pos x="263" y="179"/>
                </a:cxn>
                <a:cxn ang="0">
                  <a:pos x="217" y="170"/>
                </a:cxn>
                <a:cxn ang="0">
                  <a:pos x="118" y="147"/>
                </a:cxn>
                <a:cxn ang="0">
                  <a:pos x="54" y="89"/>
                </a:cxn>
                <a:cxn ang="0">
                  <a:pos x="45" y="98"/>
                </a:cxn>
                <a:cxn ang="0">
                  <a:pos x="27" y="71"/>
                </a:cxn>
                <a:cxn ang="0">
                  <a:pos x="18" y="89"/>
                </a:cxn>
                <a:cxn ang="0">
                  <a:pos x="23" y="98"/>
                </a:cxn>
                <a:cxn ang="0">
                  <a:pos x="0" y="89"/>
                </a:cxn>
                <a:cxn ang="0">
                  <a:pos x="45" y="130"/>
                </a:cxn>
                <a:cxn ang="0">
                  <a:pos x="63" y="143"/>
                </a:cxn>
                <a:cxn ang="0">
                  <a:pos x="41" y="147"/>
                </a:cxn>
                <a:cxn ang="0">
                  <a:pos x="4" y="147"/>
                </a:cxn>
                <a:cxn ang="0">
                  <a:pos x="23" y="161"/>
                </a:cxn>
                <a:cxn ang="0">
                  <a:pos x="59" y="170"/>
                </a:cxn>
                <a:cxn ang="0">
                  <a:pos x="127" y="197"/>
                </a:cxn>
                <a:cxn ang="0">
                  <a:pos x="217" y="219"/>
                </a:cxn>
                <a:cxn ang="0">
                  <a:pos x="362" y="232"/>
                </a:cxn>
                <a:cxn ang="0">
                  <a:pos x="399" y="255"/>
                </a:cxn>
                <a:cxn ang="0">
                  <a:pos x="471" y="281"/>
                </a:cxn>
                <a:cxn ang="0">
                  <a:pos x="512" y="304"/>
                </a:cxn>
                <a:cxn ang="0">
                  <a:pos x="566" y="371"/>
                </a:cxn>
                <a:cxn ang="0">
                  <a:pos x="598" y="357"/>
                </a:cxn>
                <a:cxn ang="0">
                  <a:pos x="621" y="322"/>
                </a:cxn>
                <a:cxn ang="0">
                  <a:pos x="666" y="255"/>
                </a:cxn>
                <a:cxn ang="0">
                  <a:pos x="689" y="250"/>
                </a:cxn>
              </a:cxnLst>
              <a:rect l="0" t="0" r="r" b="b"/>
              <a:pathLst>
                <a:path w="708" h="372">
                  <a:moveTo>
                    <a:pt x="689" y="250"/>
                  </a:moveTo>
                  <a:lnTo>
                    <a:pt x="693" y="246"/>
                  </a:lnTo>
                  <a:lnTo>
                    <a:pt x="693" y="237"/>
                  </a:lnTo>
                  <a:lnTo>
                    <a:pt x="702" y="232"/>
                  </a:lnTo>
                  <a:lnTo>
                    <a:pt x="693" y="223"/>
                  </a:lnTo>
                  <a:lnTo>
                    <a:pt x="702" y="214"/>
                  </a:lnTo>
                  <a:lnTo>
                    <a:pt x="693" y="210"/>
                  </a:lnTo>
                  <a:lnTo>
                    <a:pt x="707" y="201"/>
                  </a:lnTo>
                  <a:lnTo>
                    <a:pt x="707" y="197"/>
                  </a:lnTo>
                  <a:lnTo>
                    <a:pt x="702" y="197"/>
                  </a:lnTo>
                  <a:lnTo>
                    <a:pt x="684" y="197"/>
                  </a:lnTo>
                  <a:lnTo>
                    <a:pt x="689" y="188"/>
                  </a:lnTo>
                  <a:lnTo>
                    <a:pt x="698" y="179"/>
                  </a:lnTo>
                  <a:lnTo>
                    <a:pt x="689" y="179"/>
                  </a:lnTo>
                  <a:lnTo>
                    <a:pt x="666" y="188"/>
                  </a:lnTo>
                  <a:lnTo>
                    <a:pt x="639" y="197"/>
                  </a:lnTo>
                  <a:lnTo>
                    <a:pt x="639" y="214"/>
                  </a:lnTo>
                  <a:lnTo>
                    <a:pt x="634" y="232"/>
                  </a:lnTo>
                  <a:lnTo>
                    <a:pt x="616" y="255"/>
                  </a:lnTo>
                  <a:lnTo>
                    <a:pt x="598" y="277"/>
                  </a:lnTo>
                  <a:lnTo>
                    <a:pt x="580" y="304"/>
                  </a:lnTo>
                  <a:lnTo>
                    <a:pt x="575" y="277"/>
                  </a:lnTo>
                  <a:lnTo>
                    <a:pt x="562" y="268"/>
                  </a:lnTo>
                  <a:lnTo>
                    <a:pt x="548" y="255"/>
                  </a:lnTo>
                  <a:lnTo>
                    <a:pt x="544" y="232"/>
                  </a:lnTo>
                  <a:lnTo>
                    <a:pt x="535" y="214"/>
                  </a:lnTo>
                  <a:lnTo>
                    <a:pt x="512" y="197"/>
                  </a:lnTo>
                  <a:lnTo>
                    <a:pt x="489" y="197"/>
                  </a:lnTo>
                  <a:lnTo>
                    <a:pt x="512" y="165"/>
                  </a:lnTo>
                  <a:lnTo>
                    <a:pt x="535" y="161"/>
                  </a:lnTo>
                  <a:lnTo>
                    <a:pt x="544" y="156"/>
                  </a:lnTo>
                  <a:lnTo>
                    <a:pt x="548" y="143"/>
                  </a:lnTo>
                  <a:lnTo>
                    <a:pt x="544" y="138"/>
                  </a:lnTo>
                  <a:lnTo>
                    <a:pt x="544" y="134"/>
                  </a:lnTo>
                  <a:lnTo>
                    <a:pt x="548" y="134"/>
                  </a:lnTo>
                  <a:lnTo>
                    <a:pt x="548" y="130"/>
                  </a:lnTo>
                  <a:lnTo>
                    <a:pt x="544" y="125"/>
                  </a:lnTo>
                  <a:lnTo>
                    <a:pt x="557" y="116"/>
                  </a:lnTo>
                  <a:lnTo>
                    <a:pt x="553" y="112"/>
                  </a:lnTo>
                  <a:lnTo>
                    <a:pt x="566" y="103"/>
                  </a:lnTo>
                  <a:lnTo>
                    <a:pt x="544" y="80"/>
                  </a:lnTo>
                  <a:lnTo>
                    <a:pt x="544" y="63"/>
                  </a:lnTo>
                  <a:lnTo>
                    <a:pt x="535" y="45"/>
                  </a:lnTo>
                  <a:lnTo>
                    <a:pt x="526" y="36"/>
                  </a:lnTo>
                  <a:lnTo>
                    <a:pt x="517" y="18"/>
                  </a:lnTo>
                  <a:lnTo>
                    <a:pt x="494" y="9"/>
                  </a:lnTo>
                  <a:lnTo>
                    <a:pt x="471" y="0"/>
                  </a:lnTo>
                  <a:lnTo>
                    <a:pt x="449" y="0"/>
                  </a:lnTo>
                  <a:lnTo>
                    <a:pt x="426" y="4"/>
                  </a:lnTo>
                  <a:lnTo>
                    <a:pt x="435" y="13"/>
                  </a:lnTo>
                  <a:lnTo>
                    <a:pt x="444" y="22"/>
                  </a:lnTo>
                  <a:lnTo>
                    <a:pt x="417" y="27"/>
                  </a:lnTo>
                  <a:lnTo>
                    <a:pt x="403" y="36"/>
                  </a:lnTo>
                  <a:lnTo>
                    <a:pt x="394" y="54"/>
                  </a:lnTo>
                  <a:lnTo>
                    <a:pt x="399" y="67"/>
                  </a:lnTo>
                  <a:lnTo>
                    <a:pt x="381" y="80"/>
                  </a:lnTo>
                  <a:lnTo>
                    <a:pt x="376" y="103"/>
                  </a:lnTo>
                  <a:lnTo>
                    <a:pt x="381" y="103"/>
                  </a:lnTo>
                  <a:lnTo>
                    <a:pt x="390" y="107"/>
                  </a:lnTo>
                  <a:lnTo>
                    <a:pt x="381" y="112"/>
                  </a:lnTo>
                  <a:lnTo>
                    <a:pt x="381" y="121"/>
                  </a:lnTo>
                  <a:lnTo>
                    <a:pt x="385" y="121"/>
                  </a:lnTo>
                  <a:lnTo>
                    <a:pt x="417" y="125"/>
                  </a:lnTo>
                  <a:lnTo>
                    <a:pt x="426" y="134"/>
                  </a:lnTo>
                  <a:lnTo>
                    <a:pt x="426" y="152"/>
                  </a:lnTo>
                  <a:lnTo>
                    <a:pt x="417" y="161"/>
                  </a:lnTo>
                  <a:lnTo>
                    <a:pt x="399" y="161"/>
                  </a:lnTo>
                  <a:lnTo>
                    <a:pt x="376" y="165"/>
                  </a:lnTo>
                  <a:lnTo>
                    <a:pt x="344" y="179"/>
                  </a:lnTo>
                  <a:lnTo>
                    <a:pt x="335" y="179"/>
                  </a:lnTo>
                  <a:lnTo>
                    <a:pt x="308" y="179"/>
                  </a:lnTo>
                  <a:lnTo>
                    <a:pt x="290" y="179"/>
                  </a:lnTo>
                  <a:lnTo>
                    <a:pt x="263" y="179"/>
                  </a:lnTo>
                  <a:lnTo>
                    <a:pt x="236" y="174"/>
                  </a:lnTo>
                  <a:lnTo>
                    <a:pt x="217" y="170"/>
                  </a:lnTo>
                  <a:lnTo>
                    <a:pt x="199" y="170"/>
                  </a:lnTo>
                  <a:lnTo>
                    <a:pt x="118" y="147"/>
                  </a:lnTo>
                  <a:lnTo>
                    <a:pt x="91" y="112"/>
                  </a:lnTo>
                  <a:lnTo>
                    <a:pt x="54" y="89"/>
                  </a:lnTo>
                  <a:lnTo>
                    <a:pt x="50" y="89"/>
                  </a:lnTo>
                  <a:lnTo>
                    <a:pt x="45" y="98"/>
                  </a:lnTo>
                  <a:lnTo>
                    <a:pt x="32" y="85"/>
                  </a:lnTo>
                  <a:lnTo>
                    <a:pt x="27" y="71"/>
                  </a:lnTo>
                  <a:lnTo>
                    <a:pt x="18" y="76"/>
                  </a:lnTo>
                  <a:lnTo>
                    <a:pt x="18" y="89"/>
                  </a:lnTo>
                  <a:lnTo>
                    <a:pt x="18" y="94"/>
                  </a:lnTo>
                  <a:lnTo>
                    <a:pt x="23" y="98"/>
                  </a:lnTo>
                  <a:lnTo>
                    <a:pt x="14" y="89"/>
                  </a:lnTo>
                  <a:lnTo>
                    <a:pt x="0" y="89"/>
                  </a:lnTo>
                  <a:lnTo>
                    <a:pt x="18" y="112"/>
                  </a:lnTo>
                  <a:lnTo>
                    <a:pt x="45" y="130"/>
                  </a:lnTo>
                  <a:lnTo>
                    <a:pt x="59" y="134"/>
                  </a:lnTo>
                  <a:lnTo>
                    <a:pt x="63" y="143"/>
                  </a:lnTo>
                  <a:lnTo>
                    <a:pt x="63" y="152"/>
                  </a:lnTo>
                  <a:lnTo>
                    <a:pt x="41" y="147"/>
                  </a:lnTo>
                  <a:lnTo>
                    <a:pt x="23" y="143"/>
                  </a:lnTo>
                  <a:lnTo>
                    <a:pt x="4" y="147"/>
                  </a:lnTo>
                  <a:lnTo>
                    <a:pt x="14" y="161"/>
                  </a:lnTo>
                  <a:lnTo>
                    <a:pt x="23" y="161"/>
                  </a:lnTo>
                  <a:lnTo>
                    <a:pt x="36" y="161"/>
                  </a:lnTo>
                  <a:lnTo>
                    <a:pt x="59" y="170"/>
                  </a:lnTo>
                  <a:lnTo>
                    <a:pt x="86" y="179"/>
                  </a:lnTo>
                  <a:lnTo>
                    <a:pt x="127" y="197"/>
                  </a:lnTo>
                  <a:lnTo>
                    <a:pt x="172" y="206"/>
                  </a:lnTo>
                  <a:lnTo>
                    <a:pt x="217" y="219"/>
                  </a:lnTo>
                  <a:lnTo>
                    <a:pt x="267" y="232"/>
                  </a:lnTo>
                  <a:lnTo>
                    <a:pt x="362" y="232"/>
                  </a:lnTo>
                  <a:lnTo>
                    <a:pt x="362" y="250"/>
                  </a:lnTo>
                  <a:lnTo>
                    <a:pt x="399" y="255"/>
                  </a:lnTo>
                  <a:lnTo>
                    <a:pt x="435" y="268"/>
                  </a:lnTo>
                  <a:lnTo>
                    <a:pt x="471" y="281"/>
                  </a:lnTo>
                  <a:lnTo>
                    <a:pt x="507" y="295"/>
                  </a:lnTo>
                  <a:lnTo>
                    <a:pt x="512" y="304"/>
                  </a:lnTo>
                  <a:lnTo>
                    <a:pt x="539" y="340"/>
                  </a:lnTo>
                  <a:lnTo>
                    <a:pt x="566" y="371"/>
                  </a:lnTo>
                  <a:lnTo>
                    <a:pt x="585" y="366"/>
                  </a:lnTo>
                  <a:lnTo>
                    <a:pt x="598" y="357"/>
                  </a:lnTo>
                  <a:lnTo>
                    <a:pt x="612" y="340"/>
                  </a:lnTo>
                  <a:lnTo>
                    <a:pt x="621" y="322"/>
                  </a:lnTo>
                  <a:lnTo>
                    <a:pt x="643" y="286"/>
                  </a:lnTo>
                  <a:lnTo>
                    <a:pt x="666" y="255"/>
                  </a:lnTo>
                  <a:lnTo>
                    <a:pt x="689" y="25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6" name="Freeform 273"/>
            <p:cNvSpPr>
              <a:spLocks/>
            </p:cNvSpPr>
            <p:nvPr/>
          </p:nvSpPr>
          <p:spPr bwMode="auto">
            <a:xfrm>
              <a:off x="3949" y="2851"/>
              <a:ext cx="10" cy="55"/>
            </a:xfrm>
            <a:custGeom>
              <a:avLst/>
              <a:gdLst/>
              <a:ahLst/>
              <a:cxnLst>
                <a:cxn ang="0">
                  <a:pos x="9" y="0"/>
                </a:cxn>
                <a:cxn ang="0">
                  <a:pos x="0" y="5"/>
                </a:cxn>
                <a:cxn ang="0">
                  <a:pos x="5" y="54"/>
                </a:cxn>
                <a:cxn ang="0">
                  <a:pos x="9" y="0"/>
                </a:cxn>
                <a:cxn ang="0">
                  <a:pos x="9" y="0"/>
                </a:cxn>
                <a:cxn ang="0">
                  <a:pos x="9" y="0"/>
                </a:cxn>
              </a:cxnLst>
              <a:rect l="0" t="0" r="r" b="b"/>
              <a:pathLst>
                <a:path w="10" h="55">
                  <a:moveTo>
                    <a:pt x="9" y="0"/>
                  </a:moveTo>
                  <a:lnTo>
                    <a:pt x="0" y="5"/>
                  </a:lnTo>
                  <a:lnTo>
                    <a:pt x="5" y="54"/>
                  </a:lnTo>
                  <a:lnTo>
                    <a:pt x="9"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7" name="Freeform 274"/>
            <p:cNvSpPr>
              <a:spLocks/>
            </p:cNvSpPr>
            <p:nvPr/>
          </p:nvSpPr>
          <p:spPr bwMode="auto">
            <a:xfrm>
              <a:off x="3899" y="2713"/>
              <a:ext cx="110" cy="86"/>
            </a:xfrm>
            <a:custGeom>
              <a:avLst/>
              <a:gdLst/>
              <a:ahLst/>
              <a:cxnLst>
                <a:cxn ang="0">
                  <a:pos x="41" y="85"/>
                </a:cxn>
                <a:cxn ang="0">
                  <a:pos x="27" y="13"/>
                </a:cxn>
                <a:cxn ang="0">
                  <a:pos x="14" y="13"/>
                </a:cxn>
                <a:cxn ang="0">
                  <a:pos x="14" y="4"/>
                </a:cxn>
                <a:cxn ang="0">
                  <a:pos x="0" y="4"/>
                </a:cxn>
                <a:cxn ang="0">
                  <a:pos x="0" y="0"/>
                </a:cxn>
                <a:cxn ang="0">
                  <a:pos x="109" y="0"/>
                </a:cxn>
                <a:cxn ang="0">
                  <a:pos x="109" y="4"/>
                </a:cxn>
                <a:cxn ang="0">
                  <a:pos x="95" y="4"/>
                </a:cxn>
                <a:cxn ang="0">
                  <a:pos x="95" y="13"/>
                </a:cxn>
                <a:cxn ang="0">
                  <a:pos x="82" y="13"/>
                </a:cxn>
                <a:cxn ang="0">
                  <a:pos x="73" y="67"/>
                </a:cxn>
                <a:cxn ang="0">
                  <a:pos x="41" y="85"/>
                </a:cxn>
                <a:cxn ang="0">
                  <a:pos x="41" y="85"/>
                </a:cxn>
                <a:cxn ang="0">
                  <a:pos x="41" y="85"/>
                </a:cxn>
              </a:cxnLst>
              <a:rect l="0" t="0" r="r" b="b"/>
              <a:pathLst>
                <a:path w="110" h="86">
                  <a:moveTo>
                    <a:pt x="41" y="85"/>
                  </a:moveTo>
                  <a:lnTo>
                    <a:pt x="27" y="13"/>
                  </a:lnTo>
                  <a:lnTo>
                    <a:pt x="14" y="13"/>
                  </a:lnTo>
                  <a:lnTo>
                    <a:pt x="14" y="4"/>
                  </a:lnTo>
                  <a:lnTo>
                    <a:pt x="0" y="4"/>
                  </a:lnTo>
                  <a:lnTo>
                    <a:pt x="0" y="0"/>
                  </a:lnTo>
                  <a:lnTo>
                    <a:pt x="109" y="0"/>
                  </a:lnTo>
                  <a:lnTo>
                    <a:pt x="109" y="4"/>
                  </a:lnTo>
                  <a:lnTo>
                    <a:pt x="95" y="4"/>
                  </a:lnTo>
                  <a:lnTo>
                    <a:pt x="95" y="13"/>
                  </a:lnTo>
                  <a:lnTo>
                    <a:pt x="82" y="13"/>
                  </a:lnTo>
                  <a:lnTo>
                    <a:pt x="73" y="67"/>
                  </a:lnTo>
                  <a:lnTo>
                    <a:pt x="41" y="8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8" name="Freeform 275"/>
            <p:cNvSpPr>
              <a:spLocks/>
            </p:cNvSpPr>
            <p:nvPr/>
          </p:nvSpPr>
          <p:spPr bwMode="auto">
            <a:xfrm>
              <a:off x="3899" y="2592"/>
              <a:ext cx="105" cy="113"/>
            </a:xfrm>
            <a:custGeom>
              <a:avLst/>
              <a:gdLst/>
              <a:ahLst/>
              <a:cxnLst>
                <a:cxn ang="0">
                  <a:pos x="9" y="76"/>
                </a:cxn>
                <a:cxn ang="0">
                  <a:pos x="23" y="76"/>
                </a:cxn>
                <a:cxn ang="0">
                  <a:pos x="32" y="67"/>
                </a:cxn>
                <a:cxn ang="0">
                  <a:pos x="23" y="58"/>
                </a:cxn>
                <a:cxn ang="0">
                  <a:pos x="9" y="45"/>
                </a:cxn>
                <a:cxn ang="0">
                  <a:pos x="32" y="54"/>
                </a:cxn>
                <a:cxn ang="0">
                  <a:pos x="46" y="49"/>
                </a:cxn>
                <a:cxn ang="0">
                  <a:pos x="46" y="40"/>
                </a:cxn>
                <a:cxn ang="0">
                  <a:pos x="41" y="22"/>
                </a:cxn>
                <a:cxn ang="0">
                  <a:pos x="27" y="13"/>
                </a:cxn>
                <a:cxn ang="0">
                  <a:pos x="0" y="9"/>
                </a:cxn>
                <a:cxn ang="0">
                  <a:pos x="0" y="9"/>
                </a:cxn>
                <a:cxn ang="0">
                  <a:pos x="32" y="0"/>
                </a:cxn>
                <a:cxn ang="0">
                  <a:pos x="50" y="0"/>
                </a:cxn>
                <a:cxn ang="0">
                  <a:pos x="73" y="9"/>
                </a:cxn>
                <a:cxn ang="0">
                  <a:pos x="91" y="27"/>
                </a:cxn>
                <a:cxn ang="0">
                  <a:pos x="100" y="45"/>
                </a:cxn>
                <a:cxn ang="0">
                  <a:pos x="104" y="58"/>
                </a:cxn>
                <a:cxn ang="0">
                  <a:pos x="100" y="85"/>
                </a:cxn>
                <a:cxn ang="0">
                  <a:pos x="86" y="103"/>
                </a:cxn>
                <a:cxn ang="0">
                  <a:pos x="59" y="112"/>
                </a:cxn>
                <a:cxn ang="0">
                  <a:pos x="36" y="107"/>
                </a:cxn>
                <a:cxn ang="0">
                  <a:pos x="23" y="98"/>
                </a:cxn>
                <a:cxn ang="0">
                  <a:pos x="9" y="76"/>
                </a:cxn>
                <a:cxn ang="0">
                  <a:pos x="9" y="76"/>
                </a:cxn>
              </a:cxnLst>
              <a:rect l="0" t="0" r="r" b="b"/>
              <a:pathLst>
                <a:path w="105" h="113">
                  <a:moveTo>
                    <a:pt x="9" y="76"/>
                  </a:moveTo>
                  <a:lnTo>
                    <a:pt x="23" y="76"/>
                  </a:lnTo>
                  <a:lnTo>
                    <a:pt x="32" y="67"/>
                  </a:lnTo>
                  <a:lnTo>
                    <a:pt x="23" y="58"/>
                  </a:lnTo>
                  <a:lnTo>
                    <a:pt x="9" y="45"/>
                  </a:lnTo>
                  <a:lnTo>
                    <a:pt x="32" y="54"/>
                  </a:lnTo>
                  <a:lnTo>
                    <a:pt x="46" y="49"/>
                  </a:lnTo>
                  <a:lnTo>
                    <a:pt x="46" y="40"/>
                  </a:lnTo>
                  <a:lnTo>
                    <a:pt x="41" y="22"/>
                  </a:lnTo>
                  <a:lnTo>
                    <a:pt x="27" y="13"/>
                  </a:lnTo>
                  <a:lnTo>
                    <a:pt x="0" y="9"/>
                  </a:lnTo>
                  <a:lnTo>
                    <a:pt x="32" y="0"/>
                  </a:lnTo>
                  <a:lnTo>
                    <a:pt x="50" y="0"/>
                  </a:lnTo>
                  <a:lnTo>
                    <a:pt x="73" y="9"/>
                  </a:lnTo>
                  <a:lnTo>
                    <a:pt x="91" y="27"/>
                  </a:lnTo>
                  <a:lnTo>
                    <a:pt x="100" y="45"/>
                  </a:lnTo>
                  <a:lnTo>
                    <a:pt x="104" y="58"/>
                  </a:lnTo>
                  <a:lnTo>
                    <a:pt x="100" y="85"/>
                  </a:lnTo>
                  <a:lnTo>
                    <a:pt x="86" y="103"/>
                  </a:lnTo>
                  <a:lnTo>
                    <a:pt x="59" y="112"/>
                  </a:lnTo>
                  <a:lnTo>
                    <a:pt x="36" y="107"/>
                  </a:lnTo>
                  <a:lnTo>
                    <a:pt x="23" y="98"/>
                  </a:lnTo>
                  <a:lnTo>
                    <a:pt x="9" y="76"/>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9" name="Freeform 276"/>
            <p:cNvSpPr>
              <a:spLocks/>
            </p:cNvSpPr>
            <p:nvPr/>
          </p:nvSpPr>
          <p:spPr bwMode="auto">
            <a:xfrm>
              <a:off x="2712" y="2739"/>
              <a:ext cx="1089" cy="256"/>
            </a:xfrm>
            <a:custGeom>
              <a:avLst/>
              <a:gdLst/>
              <a:ahLst/>
              <a:cxnLst>
                <a:cxn ang="0">
                  <a:pos x="0" y="161"/>
                </a:cxn>
                <a:cxn ang="0">
                  <a:pos x="45" y="184"/>
                </a:cxn>
                <a:cxn ang="0">
                  <a:pos x="91" y="206"/>
                </a:cxn>
                <a:cxn ang="0">
                  <a:pos x="159" y="228"/>
                </a:cxn>
                <a:cxn ang="0">
                  <a:pos x="231" y="246"/>
                </a:cxn>
                <a:cxn ang="0">
                  <a:pos x="308" y="255"/>
                </a:cxn>
                <a:cxn ang="0">
                  <a:pos x="381" y="255"/>
                </a:cxn>
                <a:cxn ang="0">
                  <a:pos x="458" y="255"/>
                </a:cxn>
                <a:cxn ang="0">
                  <a:pos x="530" y="237"/>
                </a:cxn>
                <a:cxn ang="0">
                  <a:pos x="603" y="219"/>
                </a:cxn>
                <a:cxn ang="0">
                  <a:pos x="671" y="197"/>
                </a:cxn>
                <a:cxn ang="0">
                  <a:pos x="711" y="179"/>
                </a:cxn>
                <a:cxn ang="0">
                  <a:pos x="752" y="166"/>
                </a:cxn>
                <a:cxn ang="0">
                  <a:pos x="802" y="152"/>
                </a:cxn>
                <a:cxn ang="0">
                  <a:pos x="843" y="148"/>
                </a:cxn>
                <a:cxn ang="0">
                  <a:pos x="893" y="148"/>
                </a:cxn>
                <a:cxn ang="0">
                  <a:pos x="938" y="157"/>
                </a:cxn>
                <a:cxn ang="0">
                  <a:pos x="992" y="175"/>
                </a:cxn>
                <a:cxn ang="0">
                  <a:pos x="1038" y="197"/>
                </a:cxn>
                <a:cxn ang="0">
                  <a:pos x="1060" y="211"/>
                </a:cxn>
                <a:cxn ang="0">
                  <a:pos x="1088" y="166"/>
                </a:cxn>
                <a:cxn ang="0">
                  <a:pos x="1078" y="157"/>
                </a:cxn>
                <a:cxn ang="0">
                  <a:pos x="1042" y="143"/>
                </a:cxn>
                <a:cxn ang="0">
                  <a:pos x="970" y="117"/>
                </a:cxn>
                <a:cxn ang="0">
                  <a:pos x="920" y="108"/>
                </a:cxn>
                <a:cxn ang="0">
                  <a:pos x="861" y="103"/>
                </a:cxn>
                <a:cxn ang="0">
                  <a:pos x="798" y="108"/>
                </a:cxn>
                <a:cxn ang="0">
                  <a:pos x="734" y="117"/>
                </a:cxn>
                <a:cxn ang="0">
                  <a:pos x="666" y="135"/>
                </a:cxn>
                <a:cxn ang="0">
                  <a:pos x="580" y="166"/>
                </a:cxn>
                <a:cxn ang="0">
                  <a:pos x="489" y="179"/>
                </a:cxn>
                <a:cxn ang="0">
                  <a:pos x="399" y="179"/>
                </a:cxn>
                <a:cxn ang="0">
                  <a:pos x="313" y="166"/>
                </a:cxn>
                <a:cxn ang="0">
                  <a:pos x="227" y="143"/>
                </a:cxn>
                <a:cxn ang="0">
                  <a:pos x="140" y="108"/>
                </a:cxn>
                <a:cxn ang="0">
                  <a:pos x="63" y="59"/>
                </a:cxn>
                <a:cxn ang="0">
                  <a:pos x="0" y="0"/>
                </a:cxn>
                <a:cxn ang="0">
                  <a:pos x="0" y="161"/>
                </a:cxn>
                <a:cxn ang="0">
                  <a:pos x="0" y="161"/>
                </a:cxn>
              </a:cxnLst>
              <a:rect l="0" t="0" r="r" b="b"/>
              <a:pathLst>
                <a:path w="1089" h="256">
                  <a:moveTo>
                    <a:pt x="0" y="161"/>
                  </a:moveTo>
                  <a:lnTo>
                    <a:pt x="45" y="184"/>
                  </a:lnTo>
                  <a:lnTo>
                    <a:pt x="91" y="206"/>
                  </a:lnTo>
                  <a:lnTo>
                    <a:pt x="159" y="228"/>
                  </a:lnTo>
                  <a:lnTo>
                    <a:pt x="231" y="246"/>
                  </a:lnTo>
                  <a:lnTo>
                    <a:pt x="308" y="255"/>
                  </a:lnTo>
                  <a:lnTo>
                    <a:pt x="381" y="255"/>
                  </a:lnTo>
                  <a:lnTo>
                    <a:pt x="458" y="255"/>
                  </a:lnTo>
                  <a:lnTo>
                    <a:pt x="530" y="237"/>
                  </a:lnTo>
                  <a:lnTo>
                    <a:pt x="603" y="219"/>
                  </a:lnTo>
                  <a:lnTo>
                    <a:pt x="671" y="197"/>
                  </a:lnTo>
                  <a:lnTo>
                    <a:pt x="711" y="179"/>
                  </a:lnTo>
                  <a:lnTo>
                    <a:pt x="752" y="166"/>
                  </a:lnTo>
                  <a:lnTo>
                    <a:pt x="802" y="152"/>
                  </a:lnTo>
                  <a:lnTo>
                    <a:pt x="843" y="148"/>
                  </a:lnTo>
                  <a:lnTo>
                    <a:pt x="893" y="148"/>
                  </a:lnTo>
                  <a:lnTo>
                    <a:pt x="938" y="157"/>
                  </a:lnTo>
                  <a:lnTo>
                    <a:pt x="992" y="175"/>
                  </a:lnTo>
                  <a:lnTo>
                    <a:pt x="1038" y="197"/>
                  </a:lnTo>
                  <a:lnTo>
                    <a:pt x="1060" y="211"/>
                  </a:lnTo>
                  <a:lnTo>
                    <a:pt x="1088" y="166"/>
                  </a:lnTo>
                  <a:lnTo>
                    <a:pt x="1078" y="157"/>
                  </a:lnTo>
                  <a:lnTo>
                    <a:pt x="1042" y="143"/>
                  </a:lnTo>
                  <a:lnTo>
                    <a:pt x="970" y="117"/>
                  </a:lnTo>
                  <a:lnTo>
                    <a:pt x="920" y="108"/>
                  </a:lnTo>
                  <a:lnTo>
                    <a:pt x="861" y="103"/>
                  </a:lnTo>
                  <a:lnTo>
                    <a:pt x="798" y="108"/>
                  </a:lnTo>
                  <a:lnTo>
                    <a:pt x="734" y="117"/>
                  </a:lnTo>
                  <a:lnTo>
                    <a:pt x="666" y="135"/>
                  </a:lnTo>
                  <a:lnTo>
                    <a:pt x="580" y="166"/>
                  </a:lnTo>
                  <a:lnTo>
                    <a:pt x="489" y="179"/>
                  </a:lnTo>
                  <a:lnTo>
                    <a:pt x="399" y="179"/>
                  </a:lnTo>
                  <a:lnTo>
                    <a:pt x="313" y="166"/>
                  </a:lnTo>
                  <a:lnTo>
                    <a:pt x="227" y="143"/>
                  </a:lnTo>
                  <a:lnTo>
                    <a:pt x="140" y="108"/>
                  </a:lnTo>
                  <a:lnTo>
                    <a:pt x="63" y="59"/>
                  </a:lnTo>
                  <a:lnTo>
                    <a:pt x="0" y="0"/>
                  </a:lnTo>
                  <a:lnTo>
                    <a:pt x="0" y="161"/>
                  </a:lnTo>
                  <a:close/>
                </a:path>
              </a:pathLst>
            </a:custGeom>
            <a:solidFill>
              <a:srgbClr val="BBBBBB"/>
            </a:solidFill>
            <a:ln w="3175" cap="flat">
              <a:noFill/>
              <a:prstDash val="solid"/>
              <a:round/>
              <a:headEnd/>
              <a:tailEnd/>
            </a:ln>
            <a:effectLst/>
          </p:spPr>
          <p:txBody>
            <a:bodyPr wrap="none" anchor="ctr">
              <a:spAutoFit/>
            </a:bodyPr>
            <a:lstStyle/>
            <a:p>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04342" y="1746235"/>
            <a:ext cx="10178320" cy="4826831"/>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00" b="1" dirty="0" smtClean="0">
                <a:solidFill>
                  <a:srgbClr val="C00000"/>
                </a:solidFill>
                <a:latin typeface="微软雅黑" pitchFamily="34" charset="-122"/>
                <a:ea typeface="微软雅黑" pitchFamily="34" charset="-122"/>
              </a:rPr>
              <a:t>1</a:t>
            </a:r>
            <a:r>
              <a:rPr lang="zh-CN" altLang="en-US" sz="1500" b="1" dirty="0" smtClean="0">
                <a:solidFill>
                  <a:srgbClr val="C00000"/>
                </a:solidFill>
                <a:latin typeface="微软雅黑" pitchFamily="34" charset="-122"/>
                <a:ea typeface="微软雅黑" pitchFamily="34" charset="-122"/>
              </a:rPr>
              <a:t>．抛物线形路拱</a:t>
            </a:r>
          </a:p>
          <a:p>
            <a:pPr indent="457200">
              <a:lnSpc>
                <a:spcPct val="150000"/>
              </a:lnSpc>
            </a:pPr>
            <a:r>
              <a:rPr lang="zh-CN" altLang="en-US" sz="1500" dirty="0" smtClean="0">
                <a:solidFill>
                  <a:schemeClr val="tx1"/>
                </a:solidFill>
                <a:latin typeface="微软雅黑" pitchFamily="34" charset="-122"/>
                <a:ea typeface="微软雅黑" pitchFamily="34" charset="-122"/>
              </a:rPr>
              <a:t>抛物线形路拱是最常用的路拱形式，其特点是路面中部较平，越向外侧坡度越陡，横断路面呈抛物线形。这种路拱对游人行走、行车和路面排水都很有利，但不适用于较宽的道路以及低级的路面。</a:t>
            </a:r>
          </a:p>
          <a:p>
            <a:pPr indent="457200">
              <a:lnSpc>
                <a:spcPct val="150000"/>
              </a:lnSpc>
            </a:pPr>
            <a:r>
              <a:rPr lang="en-US" sz="1500" b="1" dirty="0" smtClean="0">
                <a:solidFill>
                  <a:srgbClr val="C00000"/>
                </a:solidFill>
                <a:latin typeface="微软雅黑" pitchFamily="34" charset="-122"/>
                <a:ea typeface="微软雅黑" pitchFamily="34" charset="-122"/>
              </a:rPr>
              <a:t>2</a:t>
            </a:r>
            <a:r>
              <a:rPr lang="zh-CN" altLang="en-US" sz="1500" b="1" dirty="0" smtClean="0">
                <a:solidFill>
                  <a:srgbClr val="C00000"/>
                </a:solidFill>
                <a:latin typeface="微软雅黑" pitchFamily="34" charset="-122"/>
                <a:ea typeface="微软雅黑" pitchFamily="34" charset="-122"/>
              </a:rPr>
              <a:t>．折线形路拱</a:t>
            </a:r>
          </a:p>
          <a:p>
            <a:pPr indent="457200">
              <a:lnSpc>
                <a:spcPct val="150000"/>
              </a:lnSpc>
            </a:pPr>
            <a:r>
              <a:rPr lang="zh-CN" altLang="en-US" sz="1500" dirty="0" smtClean="0">
                <a:solidFill>
                  <a:schemeClr val="tx1"/>
                </a:solidFill>
                <a:latin typeface="微软雅黑" pitchFamily="34" charset="-122"/>
                <a:ea typeface="微软雅黑" pitchFamily="34" charset="-122"/>
              </a:rPr>
              <a:t>折线形路拱是将路面做成由道路中心线向两侧逐渐增大横坡度的若干短折线组成的路拱。这种路拱的横坡度变化比较徐缓，路拱的直线较短，近似于抛物线形路拱，对排水、行人、行车也都有利，一般适用于比较宽的园路。</a:t>
            </a:r>
          </a:p>
          <a:p>
            <a:pPr indent="457200">
              <a:lnSpc>
                <a:spcPct val="150000"/>
              </a:lnSpc>
            </a:pPr>
            <a:r>
              <a:rPr lang="en-US" sz="1500" b="1" dirty="0" smtClean="0">
                <a:solidFill>
                  <a:srgbClr val="C00000"/>
                </a:solidFill>
                <a:latin typeface="微软雅黑" pitchFamily="34" charset="-122"/>
                <a:ea typeface="微软雅黑" pitchFamily="34" charset="-122"/>
              </a:rPr>
              <a:t>3</a:t>
            </a:r>
            <a:r>
              <a:rPr lang="zh-CN" altLang="en-US" sz="1500" b="1" dirty="0" smtClean="0">
                <a:solidFill>
                  <a:srgbClr val="C00000"/>
                </a:solidFill>
                <a:latin typeface="微软雅黑" pitchFamily="34" charset="-122"/>
                <a:ea typeface="微软雅黑" pitchFamily="34" charset="-122"/>
              </a:rPr>
              <a:t>．直线形路拱</a:t>
            </a:r>
          </a:p>
          <a:p>
            <a:pPr indent="457200">
              <a:lnSpc>
                <a:spcPct val="150000"/>
              </a:lnSpc>
            </a:pPr>
            <a:r>
              <a:rPr lang="zh-CN" altLang="en-US" sz="1500" dirty="0" smtClean="0">
                <a:solidFill>
                  <a:schemeClr val="tx1"/>
                </a:solidFill>
                <a:latin typeface="微软雅黑" pitchFamily="34" charset="-122"/>
                <a:ea typeface="微软雅黑" pitchFamily="34" charset="-122"/>
              </a:rPr>
              <a:t>直线形路拱适用于双车道或多车道。最简单的直线形路拱是由两条倾斜的直线组成的。为了行人和行车方便，可在横坡度为</a:t>
            </a:r>
            <a:r>
              <a:rPr lang="en-US" sz="1500" dirty="0" smtClean="0">
                <a:solidFill>
                  <a:schemeClr val="tx1"/>
                </a:solidFill>
                <a:latin typeface="微软雅黑" pitchFamily="34" charset="-122"/>
                <a:ea typeface="微软雅黑" pitchFamily="34" charset="-122"/>
              </a:rPr>
              <a:t>1.5%</a:t>
            </a:r>
            <a:r>
              <a:rPr lang="zh-CN" altLang="en-US" sz="1500" dirty="0" smtClean="0">
                <a:solidFill>
                  <a:schemeClr val="tx1"/>
                </a:solidFill>
                <a:latin typeface="微软雅黑" pitchFamily="34" charset="-122"/>
                <a:ea typeface="微软雅黑" pitchFamily="34" charset="-122"/>
              </a:rPr>
              <a:t>的直线形路拱的中部插入两段横坡度为</a:t>
            </a:r>
            <a:r>
              <a:rPr lang="en-US" sz="1500" dirty="0" smtClean="0">
                <a:solidFill>
                  <a:schemeClr val="tx1"/>
                </a:solidFill>
                <a:latin typeface="微软雅黑" pitchFamily="34" charset="-122"/>
                <a:ea typeface="微软雅黑" pitchFamily="34" charset="-122"/>
              </a:rPr>
              <a:t>0.8%</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1.0%</a:t>
            </a:r>
            <a:r>
              <a:rPr lang="zh-CN" altLang="en-US" sz="1500" dirty="0" smtClean="0">
                <a:solidFill>
                  <a:schemeClr val="tx1"/>
                </a:solidFill>
                <a:latin typeface="微软雅黑" pitchFamily="34" charset="-122"/>
                <a:ea typeface="微软雅黑" pitchFamily="34" charset="-122"/>
              </a:rPr>
              <a:t>的对称连接折线，使路面中部不至于呈现屋脊形。在直线形路拱的中部也可以插入一段抛物线或圆曲线，但曲线的半径不应小于</a:t>
            </a:r>
            <a:r>
              <a:rPr lang="en-US" sz="1500" dirty="0" smtClean="0">
                <a:solidFill>
                  <a:schemeClr val="tx1"/>
                </a:solidFill>
                <a:latin typeface="微软雅黑" pitchFamily="34" charset="-122"/>
                <a:ea typeface="微软雅黑" pitchFamily="34" charset="-122"/>
              </a:rPr>
              <a:t>50 </a:t>
            </a:r>
            <a:r>
              <a:rPr lang="en-US" sz="1500" dirty="0" smtClean="0">
                <a:solidFill>
                  <a:schemeClr val="tx1"/>
                </a:solidFill>
                <a:latin typeface="Times New Roman" pitchFamily="18" charset="0"/>
                <a:ea typeface="微软雅黑" pitchFamily="34" charset="-122"/>
                <a:cs typeface="Times New Roman" pitchFamily="18" charset="0"/>
              </a:rPr>
              <a:t>m</a:t>
            </a:r>
            <a:r>
              <a:rPr lang="zh-CN" altLang="en-US" sz="1500" dirty="0" smtClean="0">
                <a:solidFill>
                  <a:schemeClr val="tx1"/>
                </a:solidFill>
                <a:latin typeface="微软雅黑" pitchFamily="34" charset="-122"/>
                <a:ea typeface="微软雅黑" pitchFamily="34" charset="-122"/>
              </a:rPr>
              <a:t>，曲线长度不应小于路面总宽度的</a:t>
            </a:r>
            <a:r>
              <a:rPr lang="en-US" sz="1500" dirty="0" smtClean="0">
                <a:solidFill>
                  <a:schemeClr val="tx1"/>
                </a:solidFill>
                <a:latin typeface="微软雅黑" pitchFamily="34" charset="-122"/>
                <a:ea typeface="微软雅黑" pitchFamily="34" charset="-122"/>
              </a:rPr>
              <a:t>10%</a:t>
            </a:r>
            <a:r>
              <a:rPr lang="zh-CN" altLang="en-US" sz="1500" dirty="0" smtClean="0">
                <a:solidFill>
                  <a:schemeClr val="tx1"/>
                </a:solidFill>
                <a:latin typeface="微软雅黑" pitchFamily="34" charset="-122"/>
                <a:ea typeface="微软雅黑" pitchFamily="34" charset="-122"/>
              </a:rPr>
              <a:t>。</a:t>
            </a:r>
          </a:p>
          <a:p>
            <a:pPr indent="457200">
              <a:lnSpc>
                <a:spcPct val="150000"/>
              </a:lnSpc>
            </a:pPr>
            <a:r>
              <a:rPr lang="en-US" sz="1500" b="1" dirty="0" smtClean="0">
                <a:solidFill>
                  <a:srgbClr val="C00000"/>
                </a:solidFill>
                <a:latin typeface="微软雅黑" pitchFamily="34" charset="-122"/>
                <a:ea typeface="微软雅黑" pitchFamily="34" charset="-122"/>
              </a:rPr>
              <a:t>4</a:t>
            </a:r>
            <a:r>
              <a:rPr lang="zh-CN" altLang="en-US" sz="1500" b="1" dirty="0" smtClean="0">
                <a:solidFill>
                  <a:srgbClr val="C00000"/>
                </a:solidFill>
                <a:latin typeface="微软雅黑" pitchFamily="34" charset="-122"/>
                <a:ea typeface="微软雅黑" pitchFamily="34" charset="-122"/>
              </a:rPr>
              <a:t>．单坡形路拱</a:t>
            </a:r>
          </a:p>
          <a:p>
            <a:pPr indent="457200">
              <a:lnSpc>
                <a:spcPct val="150000"/>
              </a:lnSpc>
            </a:pPr>
            <a:r>
              <a:rPr lang="zh-CN" altLang="en-US" sz="1500" dirty="0" smtClean="0">
                <a:solidFill>
                  <a:schemeClr val="tx1"/>
                </a:solidFill>
                <a:latin typeface="微软雅黑" pitchFamily="34" charset="-122"/>
                <a:ea typeface="微软雅黑" pitchFamily="34" charset="-122"/>
              </a:rPr>
              <a:t>单坡形路拱可以看作是以上</a:t>
            </a:r>
            <a:r>
              <a:rPr lang="en-US" sz="1500" dirty="0" smtClean="0">
                <a:solidFill>
                  <a:schemeClr val="tx1"/>
                </a:solidFill>
                <a:latin typeface="微软雅黑" pitchFamily="34" charset="-122"/>
                <a:ea typeface="微软雅黑" pitchFamily="34" charset="-122"/>
              </a:rPr>
              <a:t>3</a:t>
            </a:r>
            <a:r>
              <a:rPr lang="zh-CN" altLang="en-US" sz="1500" dirty="0" smtClean="0">
                <a:solidFill>
                  <a:schemeClr val="tx1"/>
                </a:solidFill>
                <a:latin typeface="微软雅黑" pitchFamily="34" charset="-122"/>
                <a:ea typeface="微软雅黑" pitchFamily="34" charset="-122"/>
              </a:rPr>
              <a:t>种路拱各取一半所得的路拱形式，其路面单向倾斜，雨水只向道路一侧排除。在山林园林中，常常采用单坡形路拱。但这种路拱不适用于较宽的道路，道路宽度一般都不大于</a:t>
            </a:r>
            <a:r>
              <a:rPr lang="en-US" sz="1500" dirty="0" smtClean="0">
                <a:solidFill>
                  <a:schemeClr val="tx1"/>
                </a:solidFill>
                <a:latin typeface="微软雅黑" pitchFamily="34" charset="-122"/>
                <a:ea typeface="微软雅黑" pitchFamily="34" charset="-122"/>
              </a:rPr>
              <a:t>9 </a:t>
            </a:r>
            <a:r>
              <a:rPr lang="en-US" sz="1500" dirty="0" smtClean="0">
                <a:solidFill>
                  <a:schemeClr val="tx1"/>
                </a:solidFill>
                <a:latin typeface="Times New Roman" pitchFamily="18" charset="0"/>
                <a:ea typeface="微软雅黑" pitchFamily="34" charset="-122"/>
                <a:cs typeface="Times New Roman" pitchFamily="18" charset="0"/>
              </a:rPr>
              <a:t>m</a:t>
            </a:r>
            <a:r>
              <a:rPr lang="zh-CN" altLang="en-US" sz="1500" dirty="0" smtClean="0">
                <a:solidFill>
                  <a:schemeClr val="tx1"/>
                </a:solidFill>
                <a:latin typeface="微软雅黑" pitchFamily="34" charset="-122"/>
                <a:ea typeface="微软雅黑" pitchFamily="34" charset="-122"/>
              </a:rPr>
              <a:t>；并且夹带泥土的雨水总是从道路较高一侧通过路面流向较低一侧，容易污染路面，所以在园林中采用这种路拱要受到很多限制。</a:t>
            </a:r>
            <a:endParaRPr lang="zh-CN" altLang="en-US" sz="1500" dirty="0">
              <a:solidFill>
                <a:schemeClr val="tx1"/>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圆角矩形 12"/>
          <p:cNvSpPr/>
          <p:nvPr/>
        </p:nvSpPr>
        <p:spPr>
          <a:xfrm>
            <a:off x="977874" y="1286654"/>
            <a:ext cx="3617134"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 （二）园路路拱设计</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4886793" y="1265612"/>
          <a:ext cx="6067685" cy="5021702"/>
        </p:xfrm>
        <a:graphic>
          <a:graphicData uri="http://schemas.openxmlformats.org/drawingml/2006/table">
            <a:tbl>
              <a:tblPr firstRow="1" bandRow="1">
                <a:tableStyleId>{5C22544A-7EE6-4342-B048-85BDC9FD1C3A}</a:tableStyleId>
              </a:tblPr>
              <a:tblGrid>
                <a:gridCol w="1699295"/>
                <a:gridCol w="2497951"/>
                <a:gridCol w="1870439"/>
              </a:tblGrid>
              <a:tr h="317290">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道路类别</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路面结构</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横坡度</a:t>
                      </a:r>
                      <a:r>
                        <a:rPr lang="en-US" sz="1400" kern="100" dirty="0">
                          <a:latin typeface="微软雅黑" pitchFamily="34" charset="-122"/>
                          <a:ea typeface="微软雅黑" pitchFamily="34" charset="-122"/>
                          <a:cs typeface="Times New Roman"/>
                        </a:rPr>
                        <a:t>/%</a:t>
                      </a:r>
                      <a:endParaRPr lang="zh-CN" sz="1400" kern="100" dirty="0">
                        <a:latin typeface="微软雅黑" pitchFamily="34" charset="-122"/>
                        <a:ea typeface="微软雅黑" pitchFamily="34" charset="-122"/>
                        <a:cs typeface="Times New Roman"/>
                      </a:endParaRPr>
                    </a:p>
                  </a:txBody>
                  <a:tcPr marL="68580" marR="68580" marT="0" marB="0" anchor="ctr"/>
                </a:tc>
              </a:tr>
              <a:tr h="317290">
                <a:tc rowSpan="4">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人行道</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砖石、板材铺砌</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1.5</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2.5</a:t>
                      </a:r>
                      <a:endParaRPr lang="zh-CN" sz="1400" kern="10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砾石、卵石镶嵌面层</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3.0</a:t>
                      </a:r>
                      <a:endParaRPr lang="zh-CN" sz="1400" kern="10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沥青混凝土面层</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3.0</a:t>
                      </a:r>
                      <a:endParaRPr lang="zh-CN" sz="1400" kern="10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素土夯实面层</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1.5</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2.0</a:t>
                      </a:r>
                      <a:endParaRPr lang="zh-CN" sz="1400" kern="100">
                        <a:latin typeface="微软雅黑" pitchFamily="34" charset="-122"/>
                        <a:ea typeface="微软雅黑" pitchFamily="34" charset="-122"/>
                        <a:cs typeface="Times New Roman"/>
                      </a:endParaRPr>
                    </a:p>
                  </a:txBody>
                  <a:tcPr marL="68580" marR="68580" marT="0" marB="0" anchor="ctr"/>
                </a:tc>
              </a:tr>
              <a:tr h="31729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自行车道</a:t>
                      </a:r>
                    </a:p>
                  </a:txBody>
                  <a:tcPr marL="68580" marR="68580" marT="0" marB="0" anchor="ctr"/>
                </a:tc>
                <a:tc rowSpan="3">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水泥混凝土</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1.5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2.0</a:t>
                      </a:r>
                      <a:endParaRPr lang="zh-CN" sz="1400" kern="100" dirty="0">
                        <a:latin typeface="微软雅黑" pitchFamily="34" charset="-122"/>
                        <a:ea typeface="微软雅黑" pitchFamily="34" charset="-122"/>
                        <a:cs typeface="Times New Roman"/>
                      </a:endParaRPr>
                    </a:p>
                  </a:txBody>
                  <a:tcPr marL="68580" marR="68580" marT="0" marB="0" anchor="ctr"/>
                </a:tc>
              </a:tr>
              <a:tr h="31729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广场行车路面</a:t>
                      </a:r>
                    </a:p>
                  </a:txBody>
                  <a:tcPr marL="68580" marR="68580" marT="0" marB="0" anchor="ctr"/>
                </a:tc>
                <a:tc vMerge="1">
                  <a:txBody>
                    <a:bodyPr/>
                    <a:lstStyle/>
                    <a:p>
                      <a:endParaRPr lang="zh-CN" altLang="en-US"/>
                    </a:p>
                  </a:txBody>
                  <a:tcP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0.5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1.5</a:t>
                      </a:r>
                      <a:endParaRPr lang="zh-CN" sz="1400" kern="100" dirty="0">
                        <a:latin typeface="微软雅黑" pitchFamily="34" charset="-122"/>
                        <a:ea typeface="微软雅黑" pitchFamily="34" charset="-122"/>
                        <a:cs typeface="Times New Roman"/>
                      </a:endParaRPr>
                    </a:p>
                  </a:txBody>
                  <a:tcPr marL="68580" marR="68580" marT="0" marB="0" anchor="ctr"/>
                </a:tc>
              </a:tr>
              <a:tr h="31729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汽车停车场</a:t>
                      </a:r>
                    </a:p>
                  </a:txBody>
                  <a:tcPr marL="68580" marR="68580" marT="0" marB="0" anchor="ctr"/>
                </a:tc>
                <a:tc vMerge="1">
                  <a:txBody>
                    <a:bodyPr/>
                    <a:lstStyle/>
                    <a:p>
                      <a:endParaRPr lang="zh-CN" altLang="en-US"/>
                    </a:p>
                  </a:txBody>
                  <a:tcP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0.5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1.5</a:t>
                      </a:r>
                      <a:endParaRPr lang="zh-CN" sz="1400" kern="100" dirty="0">
                        <a:latin typeface="微软雅黑" pitchFamily="34" charset="-122"/>
                        <a:ea typeface="微软雅黑" pitchFamily="34" charset="-122"/>
                        <a:cs typeface="Times New Roman"/>
                      </a:endParaRPr>
                    </a:p>
                  </a:txBody>
                  <a:tcPr marL="68580" marR="68580" marT="0" marB="0" anchor="ctr"/>
                </a:tc>
              </a:tr>
              <a:tr h="317290">
                <a:tc rowSpan="4">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车行道</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水泥混凝土</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1.0</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1.5</a:t>
                      </a:r>
                      <a:endParaRPr lang="zh-CN" sz="1400" kern="100" dirty="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沥青混凝土</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1.5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2.5</a:t>
                      </a:r>
                      <a:endParaRPr lang="zh-CN" sz="1400" kern="100" dirty="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沥青结合碎石或表面处理</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2.0</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2.5</a:t>
                      </a:r>
                      <a:endParaRPr lang="zh-CN" sz="1400" kern="100" dirty="0">
                        <a:latin typeface="微软雅黑" pitchFamily="34" charset="-122"/>
                        <a:ea typeface="微软雅黑" pitchFamily="34" charset="-122"/>
                        <a:cs typeface="Times New Roman"/>
                      </a:endParaRPr>
                    </a:p>
                  </a:txBody>
                  <a:tcPr marL="68580" marR="68580" marT="0" marB="0" anchor="ctr"/>
                </a:tc>
              </a:tr>
              <a:tr h="317290">
                <a:tc vMerge="1">
                  <a:txBody>
                    <a:bodyPr/>
                    <a:lstStyle/>
                    <a:p>
                      <a:endParaRPr lang="zh-CN" altLang="en-US"/>
                    </a:p>
                  </a:txBody>
                  <a:tcP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修整块料</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2.0</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3.0</a:t>
                      </a:r>
                      <a:endParaRPr lang="zh-CN" sz="1400" kern="100" dirty="0">
                        <a:latin typeface="微软雅黑" pitchFamily="34" charset="-122"/>
                        <a:ea typeface="微软雅黑" pitchFamily="34" charset="-122"/>
                        <a:cs typeface="Times New Roman"/>
                      </a:endParaRPr>
                    </a:p>
                  </a:txBody>
                  <a:tcPr marL="68580" marR="68580" marT="0" marB="0" anchor="ctr"/>
                </a:tc>
              </a:tr>
              <a:tr h="728533">
                <a:tc rowSpan="2">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车行道</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圆石、卵石铺砌，以及砾石、碎石或矿渣（无结合料处理）、结合料稳定土壤</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3.5</a:t>
                      </a:r>
                      <a:endParaRPr lang="zh-CN" sz="1400" kern="100" dirty="0">
                        <a:latin typeface="微软雅黑" pitchFamily="34" charset="-122"/>
                        <a:ea typeface="微软雅黑" pitchFamily="34" charset="-122"/>
                        <a:cs typeface="Times New Roman"/>
                      </a:endParaRPr>
                    </a:p>
                  </a:txBody>
                  <a:tcPr marL="68580" marR="68580" marT="0" marB="0" anchor="ctr"/>
                </a:tc>
              </a:tr>
              <a:tr h="485689">
                <a:tc vMerge="1">
                  <a:txBody>
                    <a:bodyPr/>
                    <a:lstStyle/>
                    <a:p>
                      <a:endParaRPr lang="zh-CN" altLang="en-US"/>
                    </a:p>
                  </a:txBody>
                  <a:tcP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级配砂土、天然土壤、粒料稳定土壤</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3.0</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4.0</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1019332" y="2143593"/>
            <a:ext cx="3837481" cy="2713219"/>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园路横坡坡度的设计受园路路拱的平整度、铺路材料的种类以及路面透水性能等条件的影响。根据我国交通部的道路技术标准，不同路面面层的横坡度如表</a:t>
            </a:r>
            <a:r>
              <a:rPr lang="en-US" sz="1600" dirty="0" smtClean="0">
                <a:solidFill>
                  <a:schemeClr val="tx1"/>
                </a:solidFill>
                <a:latin typeface="微软雅黑" pitchFamily="34" charset="-122"/>
                <a:ea typeface="微软雅黑" pitchFamily="34" charset="-122"/>
              </a:rPr>
              <a:t>3-3</a:t>
            </a:r>
            <a:r>
              <a:rPr lang="zh-CN" altLang="en-US" sz="1600" dirty="0" smtClean="0">
                <a:solidFill>
                  <a:schemeClr val="tx1"/>
                </a:solidFill>
                <a:latin typeface="微软雅黑" pitchFamily="34" charset="-122"/>
                <a:ea typeface="微软雅黑" pitchFamily="34" charset="-122"/>
              </a:rPr>
              <a:t>所示。</a:t>
            </a:r>
            <a:endParaRPr lang="zh-CN" altLang="en-US" sz="1600" dirty="0">
              <a:solidFill>
                <a:schemeClr val="tx1"/>
              </a:solidFill>
              <a:latin typeface="微软雅黑" pitchFamily="34" charset="-122"/>
              <a:ea typeface="微软雅黑" pitchFamily="34" charset="-122"/>
            </a:endParaRPr>
          </a:p>
        </p:txBody>
      </p:sp>
      <p:sp>
        <p:nvSpPr>
          <p:cNvPr id="13" name="圆角矩形 12"/>
          <p:cNvSpPr/>
          <p:nvPr/>
        </p:nvSpPr>
        <p:spPr>
          <a:xfrm>
            <a:off x="951670" y="1286654"/>
            <a:ext cx="3331382"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 （二）园路路拱设计</a:t>
            </a:r>
          </a:p>
        </p:txBody>
      </p:sp>
      <p:sp>
        <p:nvSpPr>
          <p:cNvPr id="15" name="TextBox 14"/>
          <p:cNvSpPr txBox="1"/>
          <p:nvPr/>
        </p:nvSpPr>
        <p:spPr>
          <a:xfrm>
            <a:off x="7105338" y="6325850"/>
            <a:ext cx="255390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3-3  </a:t>
            </a:r>
            <a:r>
              <a:rPr lang="zh-CN" altLang="en-US" sz="1400" dirty="0" smtClean="0">
                <a:latin typeface="微软雅黑" pitchFamily="34" charset="-122"/>
                <a:ea typeface="微软雅黑" pitchFamily="34" charset="-122"/>
              </a:rPr>
              <a:t>不同路面面层的横坡度</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一、园路横断面设计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1237422" y="1786720"/>
            <a:ext cx="9443803" cy="4302177"/>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园路断面图的设计必须与道路管线相适应，综合考虑路灯的地下线路、给水管、排水管等附属设施，采取有效措施解决矛盾。</a:t>
            </a:r>
          </a:p>
          <a:p>
            <a:pPr indent="457200">
              <a:lnSpc>
                <a:spcPct val="150000"/>
              </a:lnSpc>
            </a:pPr>
            <a:r>
              <a:rPr lang="zh-CN" altLang="en-US" sz="1600" dirty="0" smtClean="0">
                <a:solidFill>
                  <a:schemeClr val="tx1"/>
                </a:solidFill>
                <a:latin typeface="微软雅黑" pitchFamily="34" charset="-122"/>
                <a:ea typeface="微软雅黑" pitchFamily="34" charset="-122"/>
              </a:rPr>
              <a:t>在自然地形起伏较大的地方，园路横断面设计应和地形相结合，当道路两侧的地形高差较大时可以采取以下几种布置形式：</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）结合地形将人行道与车行道设置在不同高度上，人行道与车行道之间用斜坡隔开，或用挡土墙隔开。</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）将两个不同行车方向的车行道设置在不同高度上。</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）结合岸坡倾斜地形，将沿河一边的人行道布置在较低的不受水淹的河滩上，供游人散步休息之用。车行道设在上层，以供车辆通行。</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4</a:t>
            </a:r>
            <a:r>
              <a:rPr lang="zh-CN" altLang="en-US" sz="1600" dirty="0" smtClean="0">
                <a:solidFill>
                  <a:schemeClr val="tx1"/>
                </a:solidFill>
                <a:latin typeface="微软雅黑" pitchFamily="34" charset="-122"/>
                <a:ea typeface="微软雅黑" pitchFamily="34" charset="-122"/>
              </a:rPr>
              <a:t>）当道路沿坡地设置，车行道和人行道同在一个高度上，横断面布置应将车行道中线的标高接近地面，并靠近土坡。这样可避免出现多填少挖的不利现象，以减少土方和护城工程量。</a:t>
            </a:r>
            <a:endParaRPr lang="zh-CN" altLang="en-US" sz="1600" dirty="0">
              <a:solidFill>
                <a:schemeClr val="tx1"/>
              </a:solidFill>
              <a:latin typeface="微软雅黑" pitchFamily="34" charset="-122"/>
              <a:ea typeface="微软雅黑" pitchFamily="34" charset="-122"/>
            </a:endParaRPr>
          </a:p>
        </p:txBody>
      </p:sp>
      <p:sp>
        <p:nvSpPr>
          <p:cNvPr id="13" name="圆角矩形 12"/>
          <p:cNvSpPr/>
          <p:nvPr/>
        </p:nvSpPr>
        <p:spPr>
          <a:xfrm>
            <a:off x="951670" y="1286654"/>
            <a:ext cx="3980654" cy="464695"/>
          </a:xfrm>
          <a:prstGeom prst="roundRect">
            <a:avLst/>
          </a:prstGeom>
          <a:solidFill>
            <a:schemeClr val="accent5">
              <a:lumMod val="40000"/>
              <a:lumOff val="60000"/>
            </a:schemeClr>
          </a:solidFill>
          <a:ln>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（三）园路断面图综合设计</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项目要求</a:t>
            </a:r>
            <a:endParaRPr lang="zh-CN" altLang="en-US" dirty="0"/>
          </a:p>
        </p:txBody>
      </p:sp>
      <p:pic>
        <p:nvPicPr>
          <p:cNvPr id="16" name="Picture 3" descr="E:\我的作品\4比3标准\中国风\传统风格类型模板\PSD002767.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8073" y="2784934"/>
            <a:ext cx="2952369" cy="247145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5023636" y="1286654"/>
            <a:ext cx="6786609" cy="2462208"/>
          </a:xfrm>
          <a:prstGeom prst="rect">
            <a:avLst/>
          </a:prstGeom>
          <a:noFill/>
        </p:spPr>
        <p:txBody>
          <a:bodyPr wrap="square" lIns="121917" tIns="60958" rIns="121917" bIns="60958"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623984">
              <a:lnSpc>
                <a:spcPct val="200000"/>
              </a:lnSpc>
              <a:buClr>
                <a:srgbClr val="C00000"/>
              </a:buClr>
            </a:pPr>
            <a:r>
              <a:rPr lang="zh-CN" altLang="en-US" sz="1900" dirty="0" smtClean="0">
                <a:solidFill>
                  <a:srgbClr val="FF0000"/>
                </a:solidFill>
                <a:latin typeface="微软雅黑" panose="020B0503020204020204" pitchFamily="34" charset="-122"/>
                <a:ea typeface="微软雅黑" panose="020B0503020204020204" pitchFamily="34" charset="-122"/>
              </a:rPr>
              <a:t>知识目标</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了解园路的功能、分类和园路系统的布局形式；</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掌握园路横断面设计、纵断面设计和平面线形设计的方法；</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掌握园路结构设计的方法。</a:t>
            </a:r>
          </a:p>
        </p:txBody>
      </p:sp>
      <p:cxnSp>
        <p:nvCxnSpPr>
          <p:cNvPr id="19" name="直接连接符 18"/>
          <p:cNvCxnSpPr/>
          <p:nvPr/>
        </p:nvCxnSpPr>
        <p:spPr>
          <a:xfrm>
            <a:off x="4666632" y="2333424"/>
            <a:ext cx="0" cy="2922963"/>
          </a:xfrm>
          <a:prstGeom prst="line">
            <a:avLst/>
          </a:prstGeom>
          <a:ln>
            <a:solidFill>
              <a:srgbClr val="B69F7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63296" y="3429794"/>
            <a:ext cx="5818256" cy="2462208"/>
          </a:xfrm>
          <a:prstGeom prst="rect">
            <a:avLst/>
          </a:prstGeom>
          <a:noFill/>
        </p:spPr>
        <p:txBody>
          <a:bodyPr wrap="square" lIns="121917" tIns="60958" rIns="121917" bIns="60958"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623984">
              <a:lnSpc>
                <a:spcPct val="200000"/>
              </a:lnSpc>
              <a:buClr>
                <a:srgbClr val="C00000"/>
              </a:buClr>
            </a:pPr>
            <a:r>
              <a:rPr lang="zh-CN" altLang="en-US" sz="1900" dirty="0" smtClean="0">
                <a:solidFill>
                  <a:srgbClr val="FF0000"/>
                </a:solidFill>
                <a:latin typeface="微软雅黑" panose="020B0503020204020204" pitchFamily="34" charset="-122"/>
                <a:ea typeface="微软雅黑" panose="020B0503020204020204" pitchFamily="34" charset="-122"/>
              </a:rPr>
              <a:t>技能目标</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具有识别各种类型园路的能力；</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具有园路地形设计和园路工程图设计的能力；</a:t>
            </a:r>
          </a:p>
          <a:p>
            <a:pPr indent="468000">
              <a:lnSpc>
                <a:spcPct val="200000"/>
              </a:lnSpc>
              <a:buClr>
                <a:srgbClr val="C00000"/>
              </a:buClr>
              <a:buFont typeface="Wingdings" pitchFamily="2" charset="2"/>
              <a:buChar char="u"/>
            </a:pPr>
            <a:r>
              <a:rPr lang="zh-CN" altLang="en-US" sz="1900" dirty="0" smtClean="0">
                <a:latin typeface="微软雅黑" panose="020B0503020204020204" pitchFamily="34" charset="-122"/>
                <a:ea typeface="微软雅黑" panose="020B0503020204020204" pitchFamily="34" charset="-122"/>
              </a:rPr>
              <a:t>具有园路结构设计和铺装详图设计的能力。</a:t>
            </a:r>
          </a:p>
        </p:txBody>
      </p:sp>
      <p:pic>
        <p:nvPicPr>
          <p:cNvPr id="21" name="Picture 3" descr="E:\我的PPT库\PPT图标库\2000种网站或论坛PNG图片图标\png-1835.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141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二、园路纵断面设计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1666050" y="1783830"/>
            <a:ext cx="8501122" cy="367259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dirty="0" smtClean="0">
                <a:solidFill>
                  <a:schemeClr val="tx1"/>
                </a:solidFill>
                <a:latin typeface="微软雅黑" pitchFamily="34" charset="-122"/>
                <a:ea typeface="微软雅黑" pitchFamily="34" charset="-122"/>
              </a:rPr>
              <a:t>园路纵断面是指路面中心线的竖向断面。路面中心线在纵断面上为连续相折的直线，两条不同坡度的路段相交时，必然存在一个边坡点。为使车辆安全平稳地通过变坡点，须用一条弧曲线把相邻两个不同坡度线连接，这条曲线因位于竖直面上，故称为竖曲线。竖曲线的设置使园林道路视线宽阔，路景生动。</a:t>
            </a:r>
          </a:p>
        </p:txBody>
      </p:sp>
      <p:grpSp>
        <p:nvGrpSpPr>
          <p:cNvPr id="13" name="Group 270"/>
          <p:cNvGrpSpPr>
            <a:grpSpLocks/>
          </p:cNvGrpSpPr>
          <p:nvPr/>
        </p:nvGrpSpPr>
        <p:grpSpPr bwMode="auto">
          <a:xfrm>
            <a:off x="737356" y="5501496"/>
            <a:ext cx="2063750" cy="1031875"/>
            <a:chOff x="2712" y="2592"/>
            <a:chExt cx="1297" cy="649"/>
          </a:xfrm>
        </p:grpSpPr>
        <p:sp>
          <p:nvSpPr>
            <p:cNvPr id="15" name="Freeform 271"/>
            <p:cNvSpPr>
              <a:spLocks/>
            </p:cNvSpPr>
            <p:nvPr/>
          </p:nvSpPr>
          <p:spPr bwMode="auto">
            <a:xfrm>
              <a:off x="3197" y="2891"/>
              <a:ext cx="653" cy="350"/>
            </a:xfrm>
            <a:custGeom>
              <a:avLst/>
              <a:gdLst/>
              <a:ahLst/>
              <a:cxnLst>
                <a:cxn ang="0">
                  <a:pos x="548" y="157"/>
                </a:cxn>
                <a:cxn ang="0">
                  <a:pos x="557" y="175"/>
                </a:cxn>
                <a:cxn ang="0">
                  <a:pos x="625" y="237"/>
                </a:cxn>
                <a:cxn ang="0">
                  <a:pos x="652" y="322"/>
                </a:cxn>
                <a:cxn ang="0">
                  <a:pos x="575" y="349"/>
                </a:cxn>
                <a:cxn ang="0">
                  <a:pos x="593" y="336"/>
                </a:cxn>
                <a:cxn ang="0">
                  <a:pos x="598" y="322"/>
                </a:cxn>
                <a:cxn ang="0">
                  <a:pos x="589" y="313"/>
                </a:cxn>
                <a:cxn ang="0">
                  <a:pos x="548" y="295"/>
                </a:cxn>
                <a:cxn ang="0">
                  <a:pos x="494" y="264"/>
                </a:cxn>
                <a:cxn ang="0">
                  <a:pos x="458" y="255"/>
                </a:cxn>
                <a:cxn ang="0">
                  <a:pos x="394" y="233"/>
                </a:cxn>
                <a:cxn ang="0">
                  <a:pos x="353" y="242"/>
                </a:cxn>
                <a:cxn ang="0">
                  <a:pos x="299" y="273"/>
                </a:cxn>
                <a:cxn ang="0">
                  <a:pos x="231" y="300"/>
                </a:cxn>
                <a:cxn ang="0">
                  <a:pos x="186" y="318"/>
                </a:cxn>
                <a:cxn ang="0">
                  <a:pos x="168" y="331"/>
                </a:cxn>
                <a:cxn ang="0">
                  <a:pos x="131" y="336"/>
                </a:cxn>
                <a:cxn ang="0">
                  <a:pos x="0" y="349"/>
                </a:cxn>
                <a:cxn ang="0">
                  <a:pos x="23" y="318"/>
                </a:cxn>
                <a:cxn ang="0">
                  <a:pos x="77" y="277"/>
                </a:cxn>
                <a:cxn ang="0">
                  <a:pos x="145" y="264"/>
                </a:cxn>
                <a:cxn ang="0">
                  <a:pos x="172" y="251"/>
                </a:cxn>
                <a:cxn ang="0">
                  <a:pos x="195" y="228"/>
                </a:cxn>
                <a:cxn ang="0">
                  <a:pos x="258" y="184"/>
                </a:cxn>
                <a:cxn ang="0">
                  <a:pos x="276" y="148"/>
                </a:cxn>
                <a:cxn ang="0">
                  <a:pos x="322" y="103"/>
                </a:cxn>
                <a:cxn ang="0">
                  <a:pos x="390" y="59"/>
                </a:cxn>
                <a:cxn ang="0">
                  <a:pos x="430" y="18"/>
                </a:cxn>
                <a:cxn ang="0">
                  <a:pos x="480" y="14"/>
                </a:cxn>
                <a:cxn ang="0">
                  <a:pos x="521" y="32"/>
                </a:cxn>
                <a:cxn ang="0">
                  <a:pos x="566" y="50"/>
                </a:cxn>
                <a:cxn ang="0">
                  <a:pos x="562" y="59"/>
                </a:cxn>
                <a:cxn ang="0">
                  <a:pos x="530" y="103"/>
                </a:cxn>
                <a:cxn ang="0">
                  <a:pos x="489" y="139"/>
                </a:cxn>
              </a:cxnLst>
              <a:rect l="0" t="0" r="r" b="b"/>
              <a:pathLst>
                <a:path w="653" h="350">
                  <a:moveTo>
                    <a:pt x="489" y="139"/>
                  </a:moveTo>
                  <a:lnTo>
                    <a:pt x="548" y="157"/>
                  </a:lnTo>
                  <a:lnTo>
                    <a:pt x="539" y="170"/>
                  </a:lnTo>
                  <a:lnTo>
                    <a:pt x="557" y="175"/>
                  </a:lnTo>
                  <a:lnTo>
                    <a:pt x="593" y="206"/>
                  </a:lnTo>
                  <a:lnTo>
                    <a:pt x="625" y="237"/>
                  </a:lnTo>
                  <a:lnTo>
                    <a:pt x="648" y="282"/>
                  </a:lnTo>
                  <a:lnTo>
                    <a:pt x="652" y="322"/>
                  </a:lnTo>
                  <a:lnTo>
                    <a:pt x="648" y="349"/>
                  </a:lnTo>
                  <a:lnTo>
                    <a:pt x="575" y="349"/>
                  </a:lnTo>
                  <a:lnTo>
                    <a:pt x="589" y="336"/>
                  </a:lnTo>
                  <a:lnTo>
                    <a:pt x="593" y="336"/>
                  </a:lnTo>
                  <a:lnTo>
                    <a:pt x="593" y="331"/>
                  </a:lnTo>
                  <a:lnTo>
                    <a:pt x="598" y="322"/>
                  </a:lnTo>
                  <a:lnTo>
                    <a:pt x="593" y="318"/>
                  </a:lnTo>
                  <a:lnTo>
                    <a:pt x="589" y="313"/>
                  </a:lnTo>
                  <a:lnTo>
                    <a:pt x="575" y="309"/>
                  </a:lnTo>
                  <a:lnTo>
                    <a:pt x="548" y="295"/>
                  </a:lnTo>
                  <a:lnTo>
                    <a:pt x="521" y="282"/>
                  </a:lnTo>
                  <a:lnTo>
                    <a:pt x="494" y="264"/>
                  </a:lnTo>
                  <a:lnTo>
                    <a:pt x="471" y="246"/>
                  </a:lnTo>
                  <a:lnTo>
                    <a:pt x="458" y="255"/>
                  </a:lnTo>
                  <a:lnTo>
                    <a:pt x="408" y="228"/>
                  </a:lnTo>
                  <a:lnTo>
                    <a:pt x="394" y="233"/>
                  </a:lnTo>
                  <a:lnTo>
                    <a:pt x="376" y="228"/>
                  </a:lnTo>
                  <a:lnTo>
                    <a:pt x="353" y="242"/>
                  </a:lnTo>
                  <a:lnTo>
                    <a:pt x="331" y="260"/>
                  </a:lnTo>
                  <a:lnTo>
                    <a:pt x="299" y="273"/>
                  </a:lnTo>
                  <a:lnTo>
                    <a:pt x="263" y="291"/>
                  </a:lnTo>
                  <a:lnTo>
                    <a:pt x="231" y="300"/>
                  </a:lnTo>
                  <a:lnTo>
                    <a:pt x="195" y="313"/>
                  </a:lnTo>
                  <a:lnTo>
                    <a:pt x="186" y="318"/>
                  </a:lnTo>
                  <a:lnTo>
                    <a:pt x="181" y="322"/>
                  </a:lnTo>
                  <a:lnTo>
                    <a:pt x="168" y="331"/>
                  </a:lnTo>
                  <a:lnTo>
                    <a:pt x="154" y="327"/>
                  </a:lnTo>
                  <a:lnTo>
                    <a:pt x="131" y="336"/>
                  </a:lnTo>
                  <a:lnTo>
                    <a:pt x="104" y="349"/>
                  </a:lnTo>
                  <a:lnTo>
                    <a:pt x="0" y="349"/>
                  </a:lnTo>
                  <a:lnTo>
                    <a:pt x="13" y="331"/>
                  </a:lnTo>
                  <a:lnTo>
                    <a:pt x="23" y="318"/>
                  </a:lnTo>
                  <a:lnTo>
                    <a:pt x="50" y="300"/>
                  </a:lnTo>
                  <a:lnTo>
                    <a:pt x="77" y="277"/>
                  </a:lnTo>
                  <a:lnTo>
                    <a:pt x="109" y="269"/>
                  </a:lnTo>
                  <a:lnTo>
                    <a:pt x="145" y="264"/>
                  </a:lnTo>
                  <a:lnTo>
                    <a:pt x="158" y="264"/>
                  </a:lnTo>
                  <a:lnTo>
                    <a:pt x="172" y="251"/>
                  </a:lnTo>
                  <a:lnTo>
                    <a:pt x="195" y="228"/>
                  </a:lnTo>
                  <a:lnTo>
                    <a:pt x="226" y="206"/>
                  </a:lnTo>
                  <a:lnTo>
                    <a:pt x="258" y="184"/>
                  </a:lnTo>
                  <a:lnTo>
                    <a:pt x="290" y="166"/>
                  </a:lnTo>
                  <a:lnTo>
                    <a:pt x="276" y="148"/>
                  </a:lnTo>
                  <a:lnTo>
                    <a:pt x="290" y="134"/>
                  </a:lnTo>
                  <a:lnTo>
                    <a:pt x="322" y="103"/>
                  </a:lnTo>
                  <a:lnTo>
                    <a:pt x="353" y="76"/>
                  </a:lnTo>
                  <a:lnTo>
                    <a:pt x="390" y="59"/>
                  </a:lnTo>
                  <a:lnTo>
                    <a:pt x="421" y="32"/>
                  </a:lnTo>
                  <a:lnTo>
                    <a:pt x="430" y="18"/>
                  </a:lnTo>
                  <a:lnTo>
                    <a:pt x="439" y="0"/>
                  </a:lnTo>
                  <a:lnTo>
                    <a:pt x="480" y="14"/>
                  </a:lnTo>
                  <a:lnTo>
                    <a:pt x="503" y="18"/>
                  </a:lnTo>
                  <a:lnTo>
                    <a:pt x="521" y="32"/>
                  </a:lnTo>
                  <a:lnTo>
                    <a:pt x="544" y="41"/>
                  </a:lnTo>
                  <a:lnTo>
                    <a:pt x="566" y="50"/>
                  </a:lnTo>
                  <a:lnTo>
                    <a:pt x="562" y="59"/>
                  </a:lnTo>
                  <a:lnTo>
                    <a:pt x="548" y="76"/>
                  </a:lnTo>
                  <a:lnTo>
                    <a:pt x="530" y="103"/>
                  </a:lnTo>
                  <a:lnTo>
                    <a:pt x="507" y="121"/>
                  </a:lnTo>
                  <a:lnTo>
                    <a:pt x="489" y="139"/>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16" name="Freeform 272"/>
            <p:cNvSpPr>
              <a:spLocks/>
            </p:cNvSpPr>
            <p:nvPr/>
          </p:nvSpPr>
          <p:spPr bwMode="auto">
            <a:xfrm>
              <a:off x="3283" y="2601"/>
              <a:ext cx="708" cy="372"/>
            </a:xfrm>
            <a:custGeom>
              <a:avLst/>
              <a:gdLst/>
              <a:ahLst/>
              <a:cxnLst>
                <a:cxn ang="0">
                  <a:pos x="693" y="246"/>
                </a:cxn>
                <a:cxn ang="0">
                  <a:pos x="702" y="232"/>
                </a:cxn>
                <a:cxn ang="0">
                  <a:pos x="702" y="214"/>
                </a:cxn>
                <a:cxn ang="0">
                  <a:pos x="707" y="201"/>
                </a:cxn>
                <a:cxn ang="0">
                  <a:pos x="702" y="197"/>
                </a:cxn>
                <a:cxn ang="0">
                  <a:pos x="689" y="188"/>
                </a:cxn>
                <a:cxn ang="0">
                  <a:pos x="689" y="179"/>
                </a:cxn>
                <a:cxn ang="0">
                  <a:pos x="639" y="197"/>
                </a:cxn>
                <a:cxn ang="0">
                  <a:pos x="634" y="232"/>
                </a:cxn>
                <a:cxn ang="0">
                  <a:pos x="598" y="277"/>
                </a:cxn>
                <a:cxn ang="0">
                  <a:pos x="575" y="277"/>
                </a:cxn>
                <a:cxn ang="0">
                  <a:pos x="548" y="255"/>
                </a:cxn>
                <a:cxn ang="0">
                  <a:pos x="535" y="214"/>
                </a:cxn>
                <a:cxn ang="0">
                  <a:pos x="489" y="197"/>
                </a:cxn>
                <a:cxn ang="0">
                  <a:pos x="535" y="161"/>
                </a:cxn>
                <a:cxn ang="0">
                  <a:pos x="548" y="143"/>
                </a:cxn>
                <a:cxn ang="0">
                  <a:pos x="544" y="134"/>
                </a:cxn>
                <a:cxn ang="0">
                  <a:pos x="548" y="130"/>
                </a:cxn>
                <a:cxn ang="0">
                  <a:pos x="557" y="116"/>
                </a:cxn>
                <a:cxn ang="0">
                  <a:pos x="566" y="103"/>
                </a:cxn>
                <a:cxn ang="0">
                  <a:pos x="544" y="63"/>
                </a:cxn>
                <a:cxn ang="0">
                  <a:pos x="526" y="36"/>
                </a:cxn>
                <a:cxn ang="0">
                  <a:pos x="494" y="9"/>
                </a:cxn>
                <a:cxn ang="0">
                  <a:pos x="449" y="0"/>
                </a:cxn>
                <a:cxn ang="0">
                  <a:pos x="435" y="13"/>
                </a:cxn>
                <a:cxn ang="0">
                  <a:pos x="417" y="27"/>
                </a:cxn>
                <a:cxn ang="0">
                  <a:pos x="394" y="54"/>
                </a:cxn>
                <a:cxn ang="0">
                  <a:pos x="381" y="80"/>
                </a:cxn>
                <a:cxn ang="0">
                  <a:pos x="381" y="103"/>
                </a:cxn>
                <a:cxn ang="0">
                  <a:pos x="381" y="112"/>
                </a:cxn>
                <a:cxn ang="0">
                  <a:pos x="385" y="121"/>
                </a:cxn>
                <a:cxn ang="0">
                  <a:pos x="417" y="125"/>
                </a:cxn>
                <a:cxn ang="0">
                  <a:pos x="426" y="152"/>
                </a:cxn>
                <a:cxn ang="0">
                  <a:pos x="399" y="161"/>
                </a:cxn>
                <a:cxn ang="0">
                  <a:pos x="344" y="179"/>
                </a:cxn>
                <a:cxn ang="0">
                  <a:pos x="308" y="179"/>
                </a:cxn>
                <a:cxn ang="0">
                  <a:pos x="263" y="179"/>
                </a:cxn>
                <a:cxn ang="0">
                  <a:pos x="217" y="170"/>
                </a:cxn>
                <a:cxn ang="0">
                  <a:pos x="118" y="147"/>
                </a:cxn>
                <a:cxn ang="0">
                  <a:pos x="54" y="89"/>
                </a:cxn>
                <a:cxn ang="0">
                  <a:pos x="45" y="98"/>
                </a:cxn>
                <a:cxn ang="0">
                  <a:pos x="27" y="71"/>
                </a:cxn>
                <a:cxn ang="0">
                  <a:pos x="18" y="89"/>
                </a:cxn>
                <a:cxn ang="0">
                  <a:pos x="23" y="98"/>
                </a:cxn>
                <a:cxn ang="0">
                  <a:pos x="0" y="89"/>
                </a:cxn>
                <a:cxn ang="0">
                  <a:pos x="45" y="130"/>
                </a:cxn>
                <a:cxn ang="0">
                  <a:pos x="63" y="143"/>
                </a:cxn>
                <a:cxn ang="0">
                  <a:pos x="41" y="147"/>
                </a:cxn>
                <a:cxn ang="0">
                  <a:pos x="4" y="147"/>
                </a:cxn>
                <a:cxn ang="0">
                  <a:pos x="23" y="161"/>
                </a:cxn>
                <a:cxn ang="0">
                  <a:pos x="59" y="170"/>
                </a:cxn>
                <a:cxn ang="0">
                  <a:pos x="127" y="197"/>
                </a:cxn>
                <a:cxn ang="0">
                  <a:pos x="217" y="219"/>
                </a:cxn>
                <a:cxn ang="0">
                  <a:pos x="362" y="232"/>
                </a:cxn>
                <a:cxn ang="0">
                  <a:pos x="399" y="255"/>
                </a:cxn>
                <a:cxn ang="0">
                  <a:pos x="471" y="281"/>
                </a:cxn>
                <a:cxn ang="0">
                  <a:pos x="512" y="304"/>
                </a:cxn>
                <a:cxn ang="0">
                  <a:pos x="566" y="371"/>
                </a:cxn>
                <a:cxn ang="0">
                  <a:pos x="598" y="357"/>
                </a:cxn>
                <a:cxn ang="0">
                  <a:pos x="621" y="322"/>
                </a:cxn>
                <a:cxn ang="0">
                  <a:pos x="666" y="255"/>
                </a:cxn>
                <a:cxn ang="0">
                  <a:pos x="689" y="250"/>
                </a:cxn>
              </a:cxnLst>
              <a:rect l="0" t="0" r="r" b="b"/>
              <a:pathLst>
                <a:path w="708" h="372">
                  <a:moveTo>
                    <a:pt x="689" y="250"/>
                  </a:moveTo>
                  <a:lnTo>
                    <a:pt x="693" y="246"/>
                  </a:lnTo>
                  <a:lnTo>
                    <a:pt x="693" y="237"/>
                  </a:lnTo>
                  <a:lnTo>
                    <a:pt x="702" y="232"/>
                  </a:lnTo>
                  <a:lnTo>
                    <a:pt x="693" y="223"/>
                  </a:lnTo>
                  <a:lnTo>
                    <a:pt x="702" y="214"/>
                  </a:lnTo>
                  <a:lnTo>
                    <a:pt x="693" y="210"/>
                  </a:lnTo>
                  <a:lnTo>
                    <a:pt x="707" y="201"/>
                  </a:lnTo>
                  <a:lnTo>
                    <a:pt x="707" y="197"/>
                  </a:lnTo>
                  <a:lnTo>
                    <a:pt x="702" y="197"/>
                  </a:lnTo>
                  <a:lnTo>
                    <a:pt x="684" y="197"/>
                  </a:lnTo>
                  <a:lnTo>
                    <a:pt x="689" y="188"/>
                  </a:lnTo>
                  <a:lnTo>
                    <a:pt x="698" y="179"/>
                  </a:lnTo>
                  <a:lnTo>
                    <a:pt x="689" y="179"/>
                  </a:lnTo>
                  <a:lnTo>
                    <a:pt x="666" y="188"/>
                  </a:lnTo>
                  <a:lnTo>
                    <a:pt x="639" y="197"/>
                  </a:lnTo>
                  <a:lnTo>
                    <a:pt x="639" y="214"/>
                  </a:lnTo>
                  <a:lnTo>
                    <a:pt x="634" y="232"/>
                  </a:lnTo>
                  <a:lnTo>
                    <a:pt x="616" y="255"/>
                  </a:lnTo>
                  <a:lnTo>
                    <a:pt x="598" y="277"/>
                  </a:lnTo>
                  <a:lnTo>
                    <a:pt x="580" y="304"/>
                  </a:lnTo>
                  <a:lnTo>
                    <a:pt x="575" y="277"/>
                  </a:lnTo>
                  <a:lnTo>
                    <a:pt x="562" y="268"/>
                  </a:lnTo>
                  <a:lnTo>
                    <a:pt x="548" y="255"/>
                  </a:lnTo>
                  <a:lnTo>
                    <a:pt x="544" y="232"/>
                  </a:lnTo>
                  <a:lnTo>
                    <a:pt x="535" y="214"/>
                  </a:lnTo>
                  <a:lnTo>
                    <a:pt x="512" y="197"/>
                  </a:lnTo>
                  <a:lnTo>
                    <a:pt x="489" y="197"/>
                  </a:lnTo>
                  <a:lnTo>
                    <a:pt x="512" y="165"/>
                  </a:lnTo>
                  <a:lnTo>
                    <a:pt x="535" y="161"/>
                  </a:lnTo>
                  <a:lnTo>
                    <a:pt x="544" y="156"/>
                  </a:lnTo>
                  <a:lnTo>
                    <a:pt x="548" y="143"/>
                  </a:lnTo>
                  <a:lnTo>
                    <a:pt x="544" y="138"/>
                  </a:lnTo>
                  <a:lnTo>
                    <a:pt x="544" y="134"/>
                  </a:lnTo>
                  <a:lnTo>
                    <a:pt x="548" y="134"/>
                  </a:lnTo>
                  <a:lnTo>
                    <a:pt x="548" y="130"/>
                  </a:lnTo>
                  <a:lnTo>
                    <a:pt x="544" y="125"/>
                  </a:lnTo>
                  <a:lnTo>
                    <a:pt x="557" y="116"/>
                  </a:lnTo>
                  <a:lnTo>
                    <a:pt x="553" y="112"/>
                  </a:lnTo>
                  <a:lnTo>
                    <a:pt x="566" y="103"/>
                  </a:lnTo>
                  <a:lnTo>
                    <a:pt x="544" y="80"/>
                  </a:lnTo>
                  <a:lnTo>
                    <a:pt x="544" y="63"/>
                  </a:lnTo>
                  <a:lnTo>
                    <a:pt x="535" y="45"/>
                  </a:lnTo>
                  <a:lnTo>
                    <a:pt x="526" y="36"/>
                  </a:lnTo>
                  <a:lnTo>
                    <a:pt x="517" y="18"/>
                  </a:lnTo>
                  <a:lnTo>
                    <a:pt x="494" y="9"/>
                  </a:lnTo>
                  <a:lnTo>
                    <a:pt x="471" y="0"/>
                  </a:lnTo>
                  <a:lnTo>
                    <a:pt x="449" y="0"/>
                  </a:lnTo>
                  <a:lnTo>
                    <a:pt x="426" y="4"/>
                  </a:lnTo>
                  <a:lnTo>
                    <a:pt x="435" y="13"/>
                  </a:lnTo>
                  <a:lnTo>
                    <a:pt x="444" y="22"/>
                  </a:lnTo>
                  <a:lnTo>
                    <a:pt x="417" y="27"/>
                  </a:lnTo>
                  <a:lnTo>
                    <a:pt x="403" y="36"/>
                  </a:lnTo>
                  <a:lnTo>
                    <a:pt x="394" y="54"/>
                  </a:lnTo>
                  <a:lnTo>
                    <a:pt x="399" y="67"/>
                  </a:lnTo>
                  <a:lnTo>
                    <a:pt x="381" y="80"/>
                  </a:lnTo>
                  <a:lnTo>
                    <a:pt x="376" y="103"/>
                  </a:lnTo>
                  <a:lnTo>
                    <a:pt x="381" y="103"/>
                  </a:lnTo>
                  <a:lnTo>
                    <a:pt x="390" y="107"/>
                  </a:lnTo>
                  <a:lnTo>
                    <a:pt x="381" y="112"/>
                  </a:lnTo>
                  <a:lnTo>
                    <a:pt x="381" y="121"/>
                  </a:lnTo>
                  <a:lnTo>
                    <a:pt x="385" y="121"/>
                  </a:lnTo>
                  <a:lnTo>
                    <a:pt x="417" y="125"/>
                  </a:lnTo>
                  <a:lnTo>
                    <a:pt x="426" y="134"/>
                  </a:lnTo>
                  <a:lnTo>
                    <a:pt x="426" y="152"/>
                  </a:lnTo>
                  <a:lnTo>
                    <a:pt x="417" y="161"/>
                  </a:lnTo>
                  <a:lnTo>
                    <a:pt x="399" y="161"/>
                  </a:lnTo>
                  <a:lnTo>
                    <a:pt x="376" y="165"/>
                  </a:lnTo>
                  <a:lnTo>
                    <a:pt x="344" y="179"/>
                  </a:lnTo>
                  <a:lnTo>
                    <a:pt x="335" y="179"/>
                  </a:lnTo>
                  <a:lnTo>
                    <a:pt x="308" y="179"/>
                  </a:lnTo>
                  <a:lnTo>
                    <a:pt x="290" y="179"/>
                  </a:lnTo>
                  <a:lnTo>
                    <a:pt x="263" y="179"/>
                  </a:lnTo>
                  <a:lnTo>
                    <a:pt x="236" y="174"/>
                  </a:lnTo>
                  <a:lnTo>
                    <a:pt x="217" y="170"/>
                  </a:lnTo>
                  <a:lnTo>
                    <a:pt x="199" y="170"/>
                  </a:lnTo>
                  <a:lnTo>
                    <a:pt x="118" y="147"/>
                  </a:lnTo>
                  <a:lnTo>
                    <a:pt x="91" y="112"/>
                  </a:lnTo>
                  <a:lnTo>
                    <a:pt x="54" y="89"/>
                  </a:lnTo>
                  <a:lnTo>
                    <a:pt x="50" y="89"/>
                  </a:lnTo>
                  <a:lnTo>
                    <a:pt x="45" y="98"/>
                  </a:lnTo>
                  <a:lnTo>
                    <a:pt x="32" y="85"/>
                  </a:lnTo>
                  <a:lnTo>
                    <a:pt x="27" y="71"/>
                  </a:lnTo>
                  <a:lnTo>
                    <a:pt x="18" y="76"/>
                  </a:lnTo>
                  <a:lnTo>
                    <a:pt x="18" y="89"/>
                  </a:lnTo>
                  <a:lnTo>
                    <a:pt x="18" y="94"/>
                  </a:lnTo>
                  <a:lnTo>
                    <a:pt x="23" y="98"/>
                  </a:lnTo>
                  <a:lnTo>
                    <a:pt x="14" y="89"/>
                  </a:lnTo>
                  <a:lnTo>
                    <a:pt x="0" y="89"/>
                  </a:lnTo>
                  <a:lnTo>
                    <a:pt x="18" y="112"/>
                  </a:lnTo>
                  <a:lnTo>
                    <a:pt x="45" y="130"/>
                  </a:lnTo>
                  <a:lnTo>
                    <a:pt x="59" y="134"/>
                  </a:lnTo>
                  <a:lnTo>
                    <a:pt x="63" y="143"/>
                  </a:lnTo>
                  <a:lnTo>
                    <a:pt x="63" y="152"/>
                  </a:lnTo>
                  <a:lnTo>
                    <a:pt x="41" y="147"/>
                  </a:lnTo>
                  <a:lnTo>
                    <a:pt x="23" y="143"/>
                  </a:lnTo>
                  <a:lnTo>
                    <a:pt x="4" y="147"/>
                  </a:lnTo>
                  <a:lnTo>
                    <a:pt x="14" y="161"/>
                  </a:lnTo>
                  <a:lnTo>
                    <a:pt x="23" y="161"/>
                  </a:lnTo>
                  <a:lnTo>
                    <a:pt x="36" y="161"/>
                  </a:lnTo>
                  <a:lnTo>
                    <a:pt x="59" y="170"/>
                  </a:lnTo>
                  <a:lnTo>
                    <a:pt x="86" y="179"/>
                  </a:lnTo>
                  <a:lnTo>
                    <a:pt x="127" y="197"/>
                  </a:lnTo>
                  <a:lnTo>
                    <a:pt x="172" y="206"/>
                  </a:lnTo>
                  <a:lnTo>
                    <a:pt x="217" y="219"/>
                  </a:lnTo>
                  <a:lnTo>
                    <a:pt x="267" y="232"/>
                  </a:lnTo>
                  <a:lnTo>
                    <a:pt x="362" y="232"/>
                  </a:lnTo>
                  <a:lnTo>
                    <a:pt x="362" y="250"/>
                  </a:lnTo>
                  <a:lnTo>
                    <a:pt x="399" y="255"/>
                  </a:lnTo>
                  <a:lnTo>
                    <a:pt x="435" y="268"/>
                  </a:lnTo>
                  <a:lnTo>
                    <a:pt x="471" y="281"/>
                  </a:lnTo>
                  <a:lnTo>
                    <a:pt x="507" y="295"/>
                  </a:lnTo>
                  <a:lnTo>
                    <a:pt x="512" y="304"/>
                  </a:lnTo>
                  <a:lnTo>
                    <a:pt x="539" y="340"/>
                  </a:lnTo>
                  <a:lnTo>
                    <a:pt x="566" y="371"/>
                  </a:lnTo>
                  <a:lnTo>
                    <a:pt x="585" y="366"/>
                  </a:lnTo>
                  <a:lnTo>
                    <a:pt x="598" y="357"/>
                  </a:lnTo>
                  <a:lnTo>
                    <a:pt x="612" y="340"/>
                  </a:lnTo>
                  <a:lnTo>
                    <a:pt x="621" y="322"/>
                  </a:lnTo>
                  <a:lnTo>
                    <a:pt x="643" y="286"/>
                  </a:lnTo>
                  <a:lnTo>
                    <a:pt x="666" y="255"/>
                  </a:lnTo>
                  <a:lnTo>
                    <a:pt x="689" y="25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17" name="Freeform 273"/>
            <p:cNvSpPr>
              <a:spLocks/>
            </p:cNvSpPr>
            <p:nvPr/>
          </p:nvSpPr>
          <p:spPr bwMode="auto">
            <a:xfrm>
              <a:off x="3949" y="2851"/>
              <a:ext cx="10" cy="55"/>
            </a:xfrm>
            <a:custGeom>
              <a:avLst/>
              <a:gdLst/>
              <a:ahLst/>
              <a:cxnLst>
                <a:cxn ang="0">
                  <a:pos x="9" y="0"/>
                </a:cxn>
                <a:cxn ang="0">
                  <a:pos x="0" y="5"/>
                </a:cxn>
                <a:cxn ang="0">
                  <a:pos x="5" y="54"/>
                </a:cxn>
                <a:cxn ang="0">
                  <a:pos x="9" y="0"/>
                </a:cxn>
                <a:cxn ang="0">
                  <a:pos x="9" y="0"/>
                </a:cxn>
                <a:cxn ang="0">
                  <a:pos x="9" y="0"/>
                </a:cxn>
              </a:cxnLst>
              <a:rect l="0" t="0" r="r" b="b"/>
              <a:pathLst>
                <a:path w="10" h="55">
                  <a:moveTo>
                    <a:pt x="9" y="0"/>
                  </a:moveTo>
                  <a:lnTo>
                    <a:pt x="0" y="5"/>
                  </a:lnTo>
                  <a:lnTo>
                    <a:pt x="5" y="54"/>
                  </a:lnTo>
                  <a:lnTo>
                    <a:pt x="9"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18" name="Freeform 274"/>
            <p:cNvSpPr>
              <a:spLocks/>
            </p:cNvSpPr>
            <p:nvPr/>
          </p:nvSpPr>
          <p:spPr bwMode="auto">
            <a:xfrm>
              <a:off x="3899" y="2713"/>
              <a:ext cx="110" cy="86"/>
            </a:xfrm>
            <a:custGeom>
              <a:avLst/>
              <a:gdLst/>
              <a:ahLst/>
              <a:cxnLst>
                <a:cxn ang="0">
                  <a:pos x="41" y="85"/>
                </a:cxn>
                <a:cxn ang="0">
                  <a:pos x="27" y="13"/>
                </a:cxn>
                <a:cxn ang="0">
                  <a:pos x="14" y="13"/>
                </a:cxn>
                <a:cxn ang="0">
                  <a:pos x="14" y="4"/>
                </a:cxn>
                <a:cxn ang="0">
                  <a:pos x="0" y="4"/>
                </a:cxn>
                <a:cxn ang="0">
                  <a:pos x="0" y="0"/>
                </a:cxn>
                <a:cxn ang="0">
                  <a:pos x="109" y="0"/>
                </a:cxn>
                <a:cxn ang="0">
                  <a:pos x="109" y="4"/>
                </a:cxn>
                <a:cxn ang="0">
                  <a:pos x="95" y="4"/>
                </a:cxn>
                <a:cxn ang="0">
                  <a:pos x="95" y="13"/>
                </a:cxn>
                <a:cxn ang="0">
                  <a:pos x="82" y="13"/>
                </a:cxn>
                <a:cxn ang="0">
                  <a:pos x="73" y="67"/>
                </a:cxn>
                <a:cxn ang="0">
                  <a:pos x="41" y="85"/>
                </a:cxn>
                <a:cxn ang="0">
                  <a:pos x="41" y="85"/>
                </a:cxn>
                <a:cxn ang="0">
                  <a:pos x="41" y="85"/>
                </a:cxn>
              </a:cxnLst>
              <a:rect l="0" t="0" r="r" b="b"/>
              <a:pathLst>
                <a:path w="110" h="86">
                  <a:moveTo>
                    <a:pt x="41" y="85"/>
                  </a:moveTo>
                  <a:lnTo>
                    <a:pt x="27" y="13"/>
                  </a:lnTo>
                  <a:lnTo>
                    <a:pt x="14" y="13"/>
                  </a:lnTo>
                  <a:lnTo>
                    <a:pt x="14" y="4"/>
                  </a:lnTo>
                  <a:lnTo>
                    <a:pt x="0" y="4"/>
                  </a:lnTo>
                  <a:lnTo>
                    <a:pt x="0" y="0"/>
                  </a:lnTo>
                  <a:lnTo>
                    <a:pt x="109" y="0"/>
                  </a:lnTo>
                  <a:lnTo>
                    <a:pt x="109" y="4"/>
                  </a:lnTo>
                  <a:lnTo>
                    <a:pt x="95" y="4"/>
                  </a:lnTo>
                  <a:lnTo>
                    <a:pt x="95" y="13"/>
                  </a:lnTo>
                  <a:lnTo>
                    <a:pt x="82" y="13"/>
                  </a:lnTo>
                  <a:lnTo>
                    <a:pt x="73" y="67"/>
                  </a:lnTo>
                  <a:lnTo>
                    <a:pt x="41" y="8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19" name="Freeform 275"/>
            <p:cNvSpPr>
              <a:spLocks/>
            </p:cNvSpPr>
            <p:nvPr/>
          </p:nvSpPr>
          <p:spPr bwMode="auto">
            <a:xfrm>
              <a:off x="3899" y="2592"/>
              <a:ext cx="105" cy="113"/>
            </a:xfrm>
            <a:custGeom>
              <a:avLst/>
              <a:gdLst/>
              <a:ahLst/>
              <a:cxnLst>
                <a:cxn ang="0">
                  <a:pos x="9" y="76"/>
                </a:cxn>
                <a:cxn ang="0">
                  <a:pos x="23" y="76"/>
                </a:cxn>
                <a:cxn ang="0">
                  <a:pos x="32" y="67"/>
                </a:cxn>
                <a:cxn ang="0">
                  <a:pos x="23" y="58"/>
                </a:cxn>
                <a:cxn ang="0">
                  <a:pos x="9" y="45"/>
                </a:cxn>
                <a:cxn ang="0">
                  <a:pos x="32" y="54"/>
                </a:cxn>
                <a:cxn ang="0">
                  <a:pos x="46" y="49"/>
                </a:cxn>
                <a:cxn ang="0">
                  <a:pos x="46" y="40"/>
                </a:cxn>
                <a:cxn ang="0">
                  <a:pos x="41" y="22"/>
                </a:cxn>
                <a:cxn ang="0">
                  <a:pos x="27" y="13"/>
                </a:cxn>
                <a:cxn ang="0">
                  <a:pos x="0" y="9"/>
                </a:cxn>
                <a:cxn ang="0">
                  <a:pos x="0" y="9"/>
                </a:cxn>
                <a:cxn ang="0">
                  <a:pos x="32" y="0"/>
                </a:cxn>
                <a:cxn ang="0">
                  <a:pos x="50" y="0"/>
                </a:cxn>
                <a:cxn ang="0">
                  <a:pos x="73" y="9"/>
                </a:cxn>
                <a:cxn ang="0">
                  <a:pos x="91" y="27"/>
                </a:cxn>
                <a:cxn ang="0">
                  <a:pos x="100" y="45"/>
                </a:cxn>
                <a:cxn ang="0">
                  <a:pos x="104" y="58"/>
                </a:cxn>
                <a:cxn ang="0">
                  <a:pos x="100" y="85"/>
                </a:cxn>
                <a:cxn ang="0">
                  <a:pos x="86" y="103"/>
                </a:cxn>
                <a:cxn ang="0">
                  <a:pos x="59" y="112"/>
                </a:cxn>
                <a:cxn ang="0">
                  <a:pos x="36" y="107"/>
                </a:cxn>
                <a:cxn ang="0">
                  <a:pos x="23" y="98"/>
                </a:cxn>
                <a:cxn ang="0">
                  <a:pos x="9" y="76"/>
                </a:cxn>
                <a:cxn ang="0">
                  <a:pos x="9" y="76"/>
                </a:cxn>
              </a:cxnLst>
              <a:rect l="0" t="0" r="r" b="b"/>
              <a:pathLst>
                <a:path w="105" h="113">
                  <a:moveTo>
                    <a:pt x="9" y="76"/>
                  </a:moveTo>
                  <a:lnTo>
                    <a:pt x="23" y="76"/>
                  </a:lnTo>
                  <a:lnTo>
                    <a:pt x="32" y="67"/>
                  </a:lnTo>
                  <a:lnTo>
                    <a:pt x="23" y="58"/>
                  </a:lnTo>
                  <a:lnTo>
                    <a:pt x="9" y="45"/>
                  </a:lnTo>
                  <a:lnTo>
                    <a:pt x="32" y="54"/>
                  </a:lnTo>
                  <a:lnTo>
                    <a:pt x="46" y="49"/>
                  </a:lnTo>
                  <a:lnTo>
                    <a:pt x="46" y="40"/>
                  </a:lnTo>
                  <a:lnTo>
                    <a:pt x="41" y="22"/>
                  </a:lnTo>
                  <a:lnTo>
                    <a:pt x="27" y="13"/>
                  </a:lnTo>
                  <a:lnTo>
                    <a:pt x="0" y="9"/>
                  </a:lnTo>
                  <a:lnTo>
                    <a:pt x="32" y="0"/>
                  </a:lnTo>
                  <a:lnTo>
                    <a:pt x="50" y="0"/>
                  </a:lnTo>
                  <a:lnTo>
                    <a:pt x="73" y="9"/>
                  </a:lnTo>
                  <a:lnTo>
                    <a:pt x="91" y="27"/>
                  </a:lnTo>
                  <a:lnTo>
                    <a:pt x="100" y="45"/>
                  </a:lnTo>
                  <a:lnTo>
                    <a:pt x="104" y="58"/>
                  </a:lnTo>
                  <a:lnTo>
                    <a:pt x="100" y="85"/>
                  </a:lnTo>
                  <a:lnTo>
                    <a:pt x="86" y="103"/>
                  </a:lnTo>
                  <a:lnTo>
                    <a:pt x="59" y="112"/>
                  </a:lnTo>
                  <a:lnTo>
                    <a:pt x="36" y="107"/>
                  </a:lnTo>
                  <a:lnTo>
                    <a:pt x="23" y="98"/>
                  </a:lnTo>
                  <a:lnTo>
                    <a:pt x="9" y="76"/>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0" name="Freeform 276"/>
            <p:cNvSpPr>
              <a:spLocks/>
            </p:cNvSpPr>
            <p:nvPr/>
          </p:nvSpPr>
          <p:spPr bwMode="auto">
            <a:xfrm>
              <a:off x="2712" y="2739"/>
              <a:ext cx="1089" cy="256"/>
            </a:xfrm>
            <a:custGeom>
              <a:avLst/>
              <a:gdLst/>
              <a:ahLst/>
              <a:cxnLst>
                <a:cxn ang="0">
                  <a:pos x="0" y="161"/>
                </a:cxn>
                <a:cxn ang="0">
                  <a:pos x="45" y="184"/>
                </a:cxn>
                <a:cxn ang="0">
                  <a:pos x="91" y="206"/>
                </a:cxn>
                <a:cxn ang="0">
                  <a:pos x="159" y="228"/>
                </a:cxn>
                <a:cxn ang="0">
                  <a:pos x="231" y="246"/>
                </a:cxn>
                <a:cxn ang="0">
                  <a:pos x="308" y="255"/>
                </a:cxn>
                <a:cxn ang="0">
                  <a:pos x="381" y="255"/>
                </a:cxn>
                <a:cxn ang="0">
                  <a:pos x="458" y="255"/>
                </a:cxn>
                <a:cxn ang="0">
                  <a:pos x="530" y="237"/>
                </a:cxn>
                <a:cxn ang="0">
                  <a:pos x="603" y="219"/>
                </a:cxn>
                <a:cxn ang="0">
                  <a:pos x="671" y="197"/>
                </a:cxn>
                <a:cxn ang="0">
                  <a:pos x="711" y="179"/>
                </a:cxn>
                <a:cxn ang="0">
                  <a:pos x="752" y="166"/>
                </a:cxn>
                <a:cxn ang="0">
                  <a:pos x="802" y="152"/>
                </a:cxn>
                <a:cxn ang="0">
                  <a:pos x="843" y="148"/>
                </a:cxn>
                <a:cxn ang="0">
                  <a:pos x="893" y="148"/>
                </a:cxn>
                <a:cxn ang="0">
                  <a:pos x="938" y="157"/>
                </a:cxn>
                <a:cxn ang="0">
                  <a:pos x="992" y="175"/>
                </a:cxn>
                <a:cxn ang="0">
                  <a:pos x="1038" y="197"/>
                </a:cxn>
                <a:cxn ang="0">
                  <a:pos x="1060" y="211"/>
                </a:cxn>
                <a:cxn ang="0">
                  <a:pos x="1088" y="166"/>
                </a:cxn>
                <a:cxn ang="0">
                  <a:pos x="1078" y="157"/>
                </a:cxn>
                <a:cxn ang="0">
                  <a:pos x="1042" y="143"/>
                </a:cxn>
                <a:cxn ang="0">
                  <a:pos x="970" y="117"/>
                </a:cxn>
                <a:cxn ang="0">
                  <a:pos x="920" y="108"/>
                </a:cxn>
                <a:cxn ang="0">
                  <a:pos x="861" y="103"/>
                </a:cxn>
                <a:cxn ang="0">
                  <a:pos x="798" y="108"/>
                </a:cxn>
                <a:cxn ang="0">
                  <a:pos x="734" y="117"/>
                </a:cxn>
                <a:cxn ang="0">
                  <a:pos x="666" y="135"/>
                </a:cxn>
                <a:cxn ang="0">
                  <a:pos x="580" y="166"/>
                </a:cxn>
                <a:cxn ang="0">
                  <a:pos x="489" y="179"/>
                </a:cxn>
                <a:cxn ang="0">
                  <a:pos x="399" y="179"/>
                </a:cxn>
                <a:cxn ang="0">
                  <a:pos x="313" y="166"/>
                </a:cxn>
                <a:cxn ang="0">
                  <a:pos x="227" y="143"/>
                </a:cxn>
                <a:cxn ang="0">
                  <a:pos x="140" y="108"/>
                </a:cxn>
                <a:cxn ang="0">
                  <a:pos x="63" y="59"/>
                </a:cxn>
                <a:cxn ang="0">
                  <a:pos x="0" y="0"/>
                </a:cxn>
                <a:cxn ang="0">
                  <a:pos x="0" y="161"/>
                </a:cxn>
                <a:cxn ang="0">
                  <a:pos x="0" y="161"/>
                </a:cxn>
              </a:cxnLst>
              <a:rect l="0" t="0" r="r" b="b"/>
              <a:pathLst>
                <a:path w="1089" h="256">
                  <a:moveTo>
                    <a:pt x="0" y="161"/>
                  </a:moveTo>
                  <a:lnTo>
                    <a:pt x="45" y="184"/>
                  </a:lnTo>
                  <a:lnTo>
                    <a:pt x="91" y="206"/>
                  </a:lnTo>
                  <a:lnTo>
                    <a:pt x="159" y="228"/>
                  </a:lnTo>
                  <a:lnTo>
                    <a:pt x="231" y="246"/>
                  </a:lnTo>
                  <a:lnTo>
                    <a:pt x="308" y="255"/>
                  </a:lnTo>
                  <a:lnTo>
                    <a:pt x="381" y="255"/>
                  </a:lnTo>
                  <a:lnTo>
                    <a:pt x="458" y="255"/>
                  </a:lnTo>
                  <a:lnTo>
                    <a:pt x="530" y="237"/>
                  </a:lnTo>
                  <a:lnTo>
                    <a:pt x="603" y="219"/>
                  </a:lnTo>
                  <a:lnTo>
                    <a:pt x="671" y="197"/>
                  </a:lnTo>
                  <a:lnTo>
                    <a:pt x="711" y="179"/>
                  </a:lnTo>
                  <a:lnTo>
                    <a:pt x="752" y="166"/>
                  </a:lnTo>
                  <a:lnTo>
                    <a:pt x="802" y="152"/>
                  </a:lnTo>
                  <a:lnTo>
                    <a:pt x="843" y="148"/>
                  </a:lnTo>
                  <a:lnTo>
                    <a:pt x="893" y="148"/>
                  </a:lnTo>
                  <a:lnTo>
                    <a:pt x="938" y="157"/>
                  </a:lnTo>
                  <a:lnTo>
                    <a:pt x="992" y="175"/>
                  </a:lnTo>
                  <a:lnTo>
                    <a:pt x="1038" y="197"/>
                  </a:lnTo>
                  <a:lnTo>
                    <a:pt x="1060" y="211"/>
                  </a:lnTo>
                  <a:lnTo>
                    <a:pt x="1088" y="166"/>
                  </a:lnTo>
                  <a:lnTo>
                    <a:pt x="1078" y="157"/>
                  </a:lnTo>
                  <a:lnTo>
                    <a:pt x="1042" y="143"/>
                  </a:lnTo>
                  <a:lnTo>
                    <a:pt x="970" y="117"/>
                  </a:lnTo>
                  <a:lnTo>
                    <a:pt x="920" y="108"/>
                  </a:lnTo>
                  <a:lnTo>
                    <a:pt x="861" y="103"/>
                  </a:lnTo>
                  <a:lnTo>
                    <a:pt x="798" y="108"/>
                  </a:lnTo>
                  <a:lnTo>
                    <a:pt x="734" y="117"/>
                  </a:lnTo>
                  <a:lnTo>
                    <a:pt x="666" y="135"/>
                  </a:lnTo>
                  <a:lnTo>
                    <a:pt x="580" y="166"/>
                  </a:lnTo>
                  <a:lnTo>
                    <a:pt x="489" y="179"/>
                  </a:lnTo>
                  <a:lnTo>
                    <a:pt x="399" y="179"/>
                  </a:lnTo>
                  <a:lnTo>
                    <a:pt x="313" y="166"/>
                  </a:lnTo>
                  <a:lnTo>
                    <a:pt x="227" y="143"/>
                  </a:lnTo>
                  <a:lnTo>
                    <a:pt x="140" y="108"/>
                  </a:lnTo>
                  <a:lnTo>
                    <a:pt x="63" y="59"/>
                  </a:lnTo>
                  <a:lnTo>
                    <a:pt x="0" y="0"/>
                  </a:lnTo>
                  <a:lnTo>
                    <a:pt x="0" y="161"/>
                  </a:lnTo>
                  <a:close/>
                </a:path>
              </a:pathLst>
            </a:custGeom>
            <a:solidFill>
              <a:srgbClr val="BBBBBB"/>
            </a:solidFill>
            <a:ln w="3175" cap="flat">
              <a:noFill/>
              <a:prstDash val="solid"/>
              <a:round/>
              <a:headEnd/>
              <a:tailEnd/>
            </a:ln>
            <a:effectLst/>
          </p:spPr>
          <p:txBody>
            <a:bodyPr wrap="none" anchor="ctr">
              <a:spAutoFit/>
            </a:bodyPr>
            <a:lstStyle/>
            <a:p>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二、园路纵断面设计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925962" y="1786720"/>
            <a:ext cx="8169640" cy="1469029"/>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）确定路线各处合适的标高。</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）设计各路段的纵坡及坡长。</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）保证视距要求，选择各处竖曲线的合适半径，设置竖曲线并计算施工高度等。</a:t>
            </a:r>
            <a:endParaRPr lang="zh-CN" altLang="en-US" sz="1600" dirty="0">
              <a:solidFill>
                <a:schemeClr val="tx1"/>
              </a:solidFill>
              <a:latin typeface="微软雅黑" pitchFamily="34" charset="-122"/>
              <a:ea typeface="微软雅黑" pitchFamily="34" charset="-122"/>
            </a:endParaRPr>
          </a:p>
        </p:txBody>
      </p:sp>
      <p:sp>
        <p:nvSpPr>
          <p:cNvPr id="13" name="圆角矩形 12"/>
          <p:cNvSpPr/>
          <p:nvPr/>
        </p:nvSpPr>
        <p:spPr>
          <a:xfrm>
            <a:off x="951670" y="1286654"/>
            <a:ext cx="5315962"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（一）园路纵断面设计的主要内容</a:t>
            </a:r>
          </a:p>
        </p:txBody>
      </p:sp>
      <p:sp>
        <p:nvSpPr>
          <p:cNvPr id="15" name="圆角矩形 14"/>
          <p:cNvSpPr/>
          <p:nvPr/>
        </p:nvSpPr>
        <p:spPr>
          <a:xfrm>
            <a:off x="951670" y="4001298"/>
            <a:ext cx="9396337" cy="2298490"/>
          </a:xfrm>
          <a:prstGeom prst="round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）根据造景的需要，园路随地形的变化而起伏变化，并保证竖曲线线形平滑。</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）在满足造园艺术要求的情况下，尽量利用原地形，保证路基的稳定，并减少土方量。行车路端避免过大的纵坡和过多的折点，使线形平顺。</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）园路与相连的城市道路及广场、建筑入口等处在高程上应有合理的衔接。</a:t>
            </a:r>
          </a:p>
          <a:p>
            <a:pPr indent="457200">
              <a:lnSpc>
                <a:spcPct val="150000"/>
              </a:lnSpc>
            </a:pP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4</a:t>
            </a:r>
            <a:r>
              <a:rPr lang="zh-CN" altLang="en-US" sz="1600" dirty="0" smtClean="0">
                <a:solidFill>
                  <a:schemeClr val="tx1"/>
                </a:solidFill>
                <a:latin typeface="微软雅黑" pitchFamily="34" charset="-122"/>
                <a:ea typeface="微软雅黑" pitchFamily="34" charset="-122"/>
              </a:rPr>
              <a:t>）纵断面控制点应与平面控制点一并考虑，使平、竖曲线尽量错开，注意与地下管线的关系，达到经济、合理的要求。</a:t>
            </a:r>
            <a:endParaRPr lang="zh-CN" altLang="en-US" sz="1600" dirty="0">
              <a:solidFill>
                <a:schemeClr val="tx1"/>
              </a:solidFill>
              <a:latin typeface="微软雅黑" pitchFamily="34" charset="-122"/>
              <a:ea typeface="微软雅黑" pitchFamily="34" charset="-122"/>
            </a:endParaRPr>
          </a:p>
        </p:txBody>
      </p:sp>
      <p:sp>
        <p:nvSpPr>
          <p:cNvPr id="16" name="圆角矩形 15"/>
          <p:cNvSpPr/>
          <p:nvPr/>
        </p:nvSpPr>
        <p:spPr>
          <a:xfrm>
            <a:off x="1094546" y="3501232"/>
            <a:ext cx="421542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（二）园路纵断面设计的要求</a:t>
            </a:r>
          </a:p>
        </p:txBody>
      </p:sp>
      <p:grpSp>
        <p:nvGrpSpPr>
          <p:cNvPr id="17" name="组合 4"/>
          <p:cNvGrpSpPr/>
          <p:nvPr/>
        </p:nvGrpSpPr>
        <p:grpSpPr>
          <a:xfrm>
            <a:off x="451604" y="3649794"/>
            <a:ext cx="479991" cy="137190"/>
            <a:chOff x="323528" y="1059582"/>
            <a:chExt cx="504056" cy="144016"/>
          </a:xfrm>
        </p:grpSpPr>
        <p:cxnSp>
          <p:nvCxnSpPr>
            <p:cNvPr id="18" name="直接连接符 17"/>
            <p:cNvCxnSpPr>
              <a:stCxn id="2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edge">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二、园路纵断面设计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矩形 20"/>
          <p:cNvSpPr/>
          <p:nvPr/>
        </p:nvSpPr>
        <p:spPr>
          <a:xfrm>
            <a:off x="1666050" y="1929596"/>
            <a:ext cx="8604357" cy="2203555"/>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rgbClr val="C00000"/>
                </a:solidFill>
                <a:latin typeface="微软雅黑" pitchFamily="34" charset="-122"/>
                <a:ea typeface="微软雅黑" pitchFamily="34" charset="-122"/>
              </a:rPr>
              <a:t>1</a:t>
            </a:r>
            <a:r>
              <a:rPr lang="zh-CN" altLang="en-US" sz="1600" b="1" dirty="0" smtClean="0">
                <a:solidFill>
                  <a:srgbClr val="C00000"/>
                </a:solidFill>
                <a:latin typeface="微软雅黑" pitchFamily="34" charset="-122"/>
                <a:ea typeface="微软雅黑" pitchFamily="34" charset="-122"/>
              </a:rPr>
              <a:t>．确定园路竖曲线合适的半径</a:t>
            </a:r>
          </a:p>
          <a:p>
            <a:pPr indent="457200">
              <a:lnSpc>
                <a:spcPct val="150000"/>
              </a:lnSpc>
            </a:pPr>
            <a:r>
              <a:rPr lang="zh-CN" altLang="en-US" sz="1600" dirty="0" smtClean="0">
                <a:solidFill>
                  <a:schemeClr val="tx1"/>
                </a:solidFill>
                <a:latin typeface="微软雅黑" pitchFamily="34" charset="-122"/>
                <a:ea typeface="微软雅黑" pitchFamily="34" charset="-122"/>
              </a:rPr>
              <a:t>当圆心位于竖曲线下方时，称为凸形竖曲线；当圆心位于竖曲线上方时，称为凹形竖曲线。园路竖曲线的允许半径比较大，其最小半径比一般城市道路要小得多。半径的确定与游人的游览方式、散步速度和部分车辆的行驶要求相关，但一般不做过细的考虑。园路竖曲线最小半径建议值如表</a:t>
            </a:r>
            <a:r>
              <a:rPr lang="en-US" sz="1600" dirty="0" smtClean="0">
                <a:solidFill>
                  <a:schemeClr val="tx1"/>
                </a:solidFill>
                <a:latin typeface="微软雅黑" pitchFamily="34" charset="-122"/>
                <a:ea typeface="微软雅黑" pitchFamily="34" charset="-122"/>
              </a:rPr>
              <a:t>3-4</a:t>
            </a:r>
            <a:r>
              <a:rPr lang="zh-CN" altLang="en-US" sz="1600" dirty="0" smtClean="0">
                <a:solidFill>
                  <a:schemeClr val="tx1"/>
                </a:solidFill>
                <a:latin typeface="微软雅黑" pitchFamily="34" charset="-122"/>
                <a:ea typeface="微软雅黑" pitchFamily="34" charset="-122"/>
              </a:rPr>
              <a:t>所示。</a:t>
            </a:r>
          </a:p>
        </p:txBody>
      </p:sp>
      <p:sp>
        <p:nvSpPr>
          <p:cNvPr id="22" name="圆角矩形 21"/>
          <p:cNvSpPr/>
          <p:nvPr/>
        </p:nvSpPr>
        <p:spPr>
          <a:xfrm>
            <a:off x="951670" y="1286654"/>
            <a:ext cx="342483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（三）园路竖曲线设计</a:t>
            </a:r>
          </a:p>
        </p:txBody>
      </p:sp>
      <p:graphicFrame>
        <p:nvGraphicFramePr>
          <p:cNvPr id="23" name="表格 22"/>
          <p:cNvGraphicFramePr>
            <a:graphicFrameLocks noGrp="1"/>
          </p:cNvGraphicFramePr>
          <p:nvPr/>
        </p:nvGraphicFramePr>
        <p:xfrm>
          <a:off x="1808926" y="4429926"/>
          <a:ext cx="8128000" cy="111252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园路级别</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风景区主干道</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主园路</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次园路</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游步道</a:t>
                      </a: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凸形竖曲线</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500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1 000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400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200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100</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凹形竖曲线</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500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600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200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70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70</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24" name="TextBox 23"/>
          <p:cNvSpPr txBox="1"/>
          <p:nvPr/>
        </p:nvSpPr>
        <p:spPr>
          <a:xfrm>
            <a:off x="3880628" y="4144174"/>
            <a:ext cx="4745210"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3-4  </a:t>
            </a:r>
            <a:r>
              <a:rPr lang="zh-CN" altLang="en-US" sz="1400" dirty="0" smtClean="0">
                <a:latin typeface="微软雅黑" pitchFamily="34" charset="-122"/>
                <a:ea typeface="微软雅黑" pitchFamily="34" charset="-122"/>
              </a:rPr>
              <a:t>园路竖曲线最小半径建议值</a:t>
            </a:r>
            <a:r>
              <a:rPr lang="en-US" sz="1400" dirty="0" smtClean="0">
                <a:latin typeface="微软雅黑" pitchFamily="34" charset="-122"/>
                <a:ea typeface="微软雅黑" pitchFamily="34" charset="-122"/>
              </a:rPr>
              <a:t>                               </a:t>
            </a:r>
            <a:r>
              <a:rPr lang="en-US" sz="1400" dirty="0" smtClean="0">
                <a:latin typeface="微软雅黑" pitchFamily="34" charset="-122"/>
                <a:ea typeface="微软雅黑" pitchFamily="34" charset="-122"/>
                <a:cs typeface="Times New Roman" pitchFamily="18" charset="0"/>
              </a:rPr>
              <a:t> </a:t>
            </a:r>
            <a:r>
              <a:rPr lang="en-US" sz="1400" dirty="0" smtClean="0">
                <a:latin typeface="Times New Roman" pitchFamily="18" charset="0"/>
                <a:cs typeface="Times New Roman" pitchFamily="18" charset="0"/>
              </a:rPr>
              <a:t>m</a:t>
            </a:r>
            <a:endParaRPr lang="zh-CN" altLang="en-US" sz="1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1094546" y="5665693"/>
            <a:ext cx="9863526" cy="764497"/>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当道路纵坡较大而坡长又超过限制时，则应在坡路中插入坡度不大于</a:t>
            </a:r>
            <a:r>
              <a:rPr lang="en-US" sz="1500" dirty="0" smtClean="0">
                <a:solidFill>
                  <a:schemeClr val="tx1"/>
                </a:solidFill>
                <a:latin typeface="微软雅黑" pitchFamily="34" charset="-122"/>
                <a:ea typeface="微软雅黑" pitchFamily="34" charset="-122"/>
              </a:rPr>
              <a:t>3%</a:t>
            </a:r>
            <a:r>
              <a:rPr lang="zh-CN" altLang="en-US" sz="1500" dirty="0" smtClean="0">
                <a:solidFill>
                  <a:schemeClr val="tx1"/>
                </a:solidFill>
                <a:latin typeface="微软雅黑" pitchFamily="34" charset="-122"/>
                <a:ea typeface="微软雅黑" pitchFamily="34" charset="-122"/>
              </a:rPr>
              <a:t>的缓和坡段，或者在过长的梯道中插入一个或数个平台，供游人暂停休息并起到缓冲作用。</a:t>
            </a:r>
            <a:endParaRPr lang="zh-CN" altLang="en-US" sz="1500" dirty="0">
              <a:solidFill>
                <a:schemeClr val="tx1"/>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二、园路纵断面设计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959368" y="1770791"/>
            <a:ext cx="5906127" cy="2203555"/>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rgbClr val="C00000"/>
                </a:solidFill>
                <a:latin typeface="微软雅黑" pitchFamily="34" charset="-122"/>
                <a:ea typeface="微软雅黑" pitchFamily="34" charset="-122"/>
              </a:rPr>
              <a:t>2</a:t>
            </a:r>
            <a:r>
              <a:rPr lang="zh-CN" altLang="en-US" sz="1600" b="1" dirty="0" smtClean="0">
                <a:solidFill>
                  <a:srgbClr val="C00000"/>
                </a:solidFill>
                <a:latin typeface="微软雅黑" pitchFamily="34" charset="-122"/>
                <a:ea typeface="微软雅黑" pitchFamily="34" charset="-122"/>
              </a:rPr>
              <a:t>．园路纵向坡度设定</a:t>
            </a:r>
          </a:p>
          <a:p>
            <a:pPr indent="457200">
              <a:lnSpc>
                <a:spcPct val="150000"/>
              </a:lnSpc>
            </a:pPr>
            <a:r>
              <a:rPr lang="zh-CN" altLang="en-US" sz="1600" dirty="0" smtClean="0">
                <a:solidFill>
                  <a:schemeClr val="tx1"/>
                </a:solidFill>
                <a:latin typeface="微软雅黑" pitchFamily="34" charset="-122"/>
                <a:ea typeface="微软雅黑" pitchFamily="34" charset="-122"/>
              </a:rPr>
              <a:t>为了保证雨水的排除，一般园路的路面应有</a:t>
            </a:r>
            <a:r>
              <a:rPr lang="en-US" sz="1600" dirty="0" smtClean="0">
                <a:solidFill>
                  <a:schemeClr val="tx1"/>
                </a:solidFill>
                <a:latin typeface="微软雅黑" pitchFamily="34" charset="-122"/>
                <a:ea typeface="微软雅黑" pitchFamily="34" charset="-122"/>
              </a:rPr>
              <a:t>8%</a:t>
            </a:r>
            <a:r>
              <a:rPr lang="zh-CN" altLang="en-US" sz="1600" dirty="0" smtClean="0">
                <a:solidFill>
                  <a:schemeClr val="tx1"/>
                </a:solidFill>
                <a:latin typeface="微软雅黑" pitchFamily="34" charset="-122"/>
                <a:ea typeface="微软雅黑" pitchFamily="34" charset="-122"/>
              </a:rPr>
              <a:t>以下的纵坡，最小纵坡为</a:t>
            </a:r>
            <a:r>
              <a:rPr lang="en-US" sz="1600" dirty="0" smtClean="0">
                <a:solidFill>
                  <a:schemeClr val="tx1"/>
                </a:solidFill>
                <a:latin typeface="微软雅黑" pitchFamily="34" charset="-122"/>
                <a:ea typeface="微软雅黑" pitchFamily="34" charset="-122"/>
              </a:rPr>
              <a:t>0.3%</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0.5%</a:t>
            </a:r>
            <a:r>
              <a:rPr lang="zh-CN" altLang="en-US" sz="1600" dirty="0" smtClean="0">
                <a:solidFill>
                  <a:schemeClr val="tx1"/>
                </a:solidFill>
                <a:latin typeface="微软雅黑" pitchFamily="34" charset="-122"/>
                <a:ea typeface="微软雅黑" pitchFamily="34" charset="-122"/>
              </a:rPr>
              <a:t>。但纵坡坡度也不应过大，否则不利于游人的游览和园务运输车辆的通行。园路纵向坡度设定可参考表</a:t>
            </a:r>
            <a:r>
              <a:rPr lang="en-US" sz="1600" dirty="0" smtClean="0">
                <a:solidFill>
                  <a:schemeClr val="tx1"/>
                </a:solidFill>
                <a:latin typeface="微软雅黑" pitchFamily="34" charset="-122"/>
                <a:ea typeface="微软雅黑" pitchFamily="34" charset="-122"/>
              </a:rPr>
              <a:t>3-5</a:t>
            </a:r>
            <a:r>
              <a:rPr lang="zh-CN" altLang="en-US" sz="1600" dirty="0" smtClean="0">
                <a:solidFill>
                  <a:schemeClr val="tx1"/>
                </a:solidFill>
                <a:latin typeface="微软雅黑" pitchFamily="34" charset="-122"/>
                <a:ea typeface="微软雅黑" pitchFamily="34" charset="-122"/>
              </a:rPr>
              <a:t>。</a:t>
            </a:r>
            <a:endParaRPr lang="en-US" altLang="zh-CN" sz="1600" dirty="0" smtClean="0">
              <a:solidFill>
                <a:schemeClr val="tx1"/>
              </a:solidFill>
              <a:latin typeface="微软雅黑" pitchFamily="34" charset="-122"/>
              <a:ea typeface="微软雅黑" pitchFamily="34" charset="-122"/>
            </a:endParaRPr>
          </a:p>
          <a:p>
            <a:pPr indent="457200">
              <a:lnSpc>
                <a:spcPct val="150000"/>
              </a:lnSpc>
            </a:pPr>
            <a:r>
              <a:rPr lang="zh-CN" altLang="en-US" sz="1600" dirty="0" smtClean="0">
                <a:solidFill>
                  <a:schemeClr val="tx1"/>
                </a:solidFill>
                <a:latin typeface="微软雅黑" pitchFamily="34" charset="-122"/>
                <a:ea typeface="微软雅黑" pitchFamily="34" charset="-122"/>
              </a:rPr>
              <a:t>园路纵坡较大时，其坡面长度应有所限制，如表</a:t>
            </a:r>
            <a:r>
              <a:rPr lang="en-US" sz="1600" dirty="0" smtClean="0">
                <a:solidFill>
                  <a:schemeClr val="tx1"/>
                </a:solidFill>
                <a:latin typeface="微软雅黑" pitchFamily="34" charset="-122"/>
                <a:ea typeface="微软雅黑" pitchFamily="34" charset="-122"/>
              </a:rPr>
              <a:t>3-6</a:t>
            </a:r>
            <a:r>
              <a:rPr lang="zh-CN" altLang="en-US" sz="1600" dirty="0" smtClean="0">
                <a:solidFill>
                  <a:schemeClr val="tx1"/>
                </a:solidFill>
                <a:latin typeface="微软雅黑" pitchFamily="34" charset="-122"/>
                <a:ea typeface="微软雅黑" pitchFamily="34" charset="-122"/>
              </a:rPr>
              <a:t>所示。</a:t>
            </a:r>
          </a:p>
        </p:txBody>
      </p:sp>
      <p:sp>
        <p:nvSpPr>
          <p:cNvPr id="15" name="圆角矩形 14"/>
          <p:cNvSpPr/>
          <p:nvPr/>
        </p:nvSpPr>
        <p:spPr>
          <a:xfrm>
            <a:off x="955858" y="1250587"/>
            <a:ext cx="3496274"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（三）园路竖曲线设计</a:t>
            </a:r>
          </a:p>
        </p:txBody>
      </p:sp>
      <p:graphicFrame>
        <p:nvGraphicFramePr>
          <p:cNvPr id="16" name="表格 15"/>
          <p:cNvGraphicFramePr>
            <a:graphicFrameLocks noGrp="1"/>
          </p:cNvGraphicFramePr>
          <p:nvPr/>
        </p:nvGraphicFramePr>
        <p:xfrm>
          <a:off x="6850505" y="1770929"/>
          <a:ext cx="5108314" cy="2123886"/>
        </p:xfrm>
        <a:graphic>
          <a:graphicData uri="http://schemas.openxmlformats.org/drawingml/2006/table">
            <a:tbl>
              <a:tblPr firstRow="1" bandRow="1">
                <a:tableStyleId>{5C22544A-7EE6-4342-B048-85BDC9FD1C3A}</a:tableStyleId>
              </a:tblPr>
              <a:tblGrid>
                <a:gridCol w="2308484"/>
                <a:gridCol w="1244184"/>
                <a:gridCol w="1555646"/>
              </a:tblGrid>
              <a:tr h="269686">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功能要求</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合适坡度</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最大坡度</a:t>
                      </a: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供自行车骑行的园路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2.5%</a:t>
                      </a:r>
                      <a:r>
                        <a:rPr lang="zh-CN" sz="1400" kern="100">
                          <a:latin typeface="微软雅黑" pitchFamily="34" charset="-122"/>
                          <a:ea typeface="微软雅黑" pitchFamily="34" charset="-122"/>
                          <a:cs typeface="Times New Roman"/>
                        </a:rPr>
                        <a:t>以下</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不超过</a:t>
                      </a:r>
                      <a:r>
                        <a:rPr lang="en-US" sz="1400" kern="100">
                          <a:latin typeface="微软雅黑" pitchFamily="34" charset="-122"/>
                          <a:ea typeface="微软雅黑" pitchFamily="34" charset="-122"/>
                          <a:cs typeface="Times New Roman"/>
                        </a:rPr>
                        <a:t>4%</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供轮椅、三轮车通行的园路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a:t>
                      </a:r>
                      <a:r>
                        <a:rPr lang="zh-CN" sz="1400" kern="100">
                          <a:latin typeface="微软雅黑" pitchFamily="34" charset="-122"/>
                          <a:ea typeface="微软雅黑" pitchFamily="34" charset="-122"/>
                          <a:cs typeface="Times New Roman"/>
                        </a:rPr>
                        <a:t>左右</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不超过</a:t>
                      </a:r>
                      <a:r>
                        <a:rPr lang="en-US" sz="1400" kern="100" dirty="0">
                          <a:latin typeface="微软雅黑" pitchFamily="34" charset="-122"/>
                          <a:ea typeface="微软雅黑" pitchFamily="34" charset="-122"/>
                          <a:cs typeface="Times New Roman"/>
                        </a:rPr>
                        <a:t>3%</a:t>
                      </a:r>
                      <a:endParaRPr lang="zh-CN" sz="1400" kern="100" dirty="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不通车的人行游览道</a:t>
                      </a: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不超过</a:t>
                      </a:r>
                      <a:r>
                        <a:rPr lang="en-US" sz="1400" kern="100">
                          <a:latin typeface="微软雅黑" pitchFamily="34" charset="-122"/>
                          <a:ea typeface="微软雅黑" pitchFamily="34" charset="-122"/>
                          <a:cs typeface="Times New Roman"/>
                        </a:rPr>
                        <a:t>12%</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必须设计为梯级道路</a:t>
                      </a: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12%</a:t>
                      </a:r>
                      <a:r>
                        <a:rPr lang="zh-CN" sz="1400" kern="100">
                          <a:latin typeface="微软雅黑" pitchFamily="34" charset="-122"/>
                          <a:ea typeface="微软雅黑" pitchFamily="34" charset="-122"/>
                          <a:cs typeface="Times New Roman"/>
                        </a:rPr>
                        <a:t>以上</a:t>
                      </a: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一般的剃道纵坡</a:t>
                      </a: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不要超过</a:t>
                      </a:r>
                      <a:r>
                        <a:rPr lang="en-US" sz="1400" kern="100" dirty="0">
                          <a:latin typeface="微软雅黑" pitchFamily="34" charset="-122"/>
                          <a:ea typeface="微软雅黑" pitchFamily="34" charset="-122"/>
                          <a:cs typeface="Times New Roman"/>
                        </a:rPr>
                        <a:t>100%</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graphicFrame>
        <p:nvGraphicFramePr>
          <p:cNvPr id="17" name="表格 16"/>
          <p:cNvGraphicFramePr>
            <a:graphicFrameLocks noGrp="1"/>
          </p:cNvGraphicFramePr>
          <p:nvPr/>
        </p:nvGraphicFramePr>
        <p:xfrm>
          <a:off x="937745" y="4079415"/>
          <a:ext cx="8127999" cy="1224280"/>
        </p:xfrm>
        <a:graphic>
          <a:graphicData uri="http://schemas.openxmlformats.org/drawingml/2006/table">
            <a:tbl>
              <a:tblPr firstRow="1" bandRow="1">
                <a:tableStyleId>{5C22544A-7EE6-4342-B048-85BDC9FD1C3A}</a:tableStyleId>
              </a:tblPr>
              <a:tblGrid>
                <a:gridCol w="903111"/>
                <a:gridCol w="903111"/>
                <a:gridCol w="903111"/>
                <a:gridCol w="903111"/>
                <a:gridCol w="903111"/>
                <a:gridCol w="903111"/>
                <a:gridCol w="903111"/>
                <a:gridCol w="903111"/>
                <a:gridCol w="903111"/>
              </a:tblGrid>
              <a:tr h="370840">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道路类型</a:t>
                      </a:r>
                    </a:p>
                  </a:txBody>
                  <a:tcPr marL="68580" marR="68580" marT="0" marB="0" anchor="ctr"/>
                </a:tc>
                <a:tc gridSpan="3">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车道</a:t>
                      </a:r>
                    </a:p>
                  </a:txBody>
                  <a:tcPr marL="68580" marR="68580" marT="0" marB="0" anchor="ctr"/>
                </a:tc>
                <a:tc hMerge="1">
                  <a:txBody>
                    <a:bodyPr/>
                    <a:lstStyle/>
                    <a:p>
                      <a:endParaRPr lang="zh-CN" altLang="en-US"/>
                    </a:p>
                  </a:txBody>
                  <a:tcPr/>
                </a:tc>
                <a:tc hMerge="1">
                  <a:txBody>
                    <a:bodyPr/>
                    <a:lstStyle/>
                    <a:p>
                      <a:endParaRPr lang="zh-CN" altLang="en-US"/>
                    </a:p>
                  </a:txBody>
                  <a:tcPr/>
                </a:tc>
                <a:tc gridSpan="4">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游览道</a:t>
                      </a: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梯道</a:t>
                      </a: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园路纵坡</a:t>
                      </a:r>
                      <a:r>
                        <a:rPr lang="en-US" sz="1400" kern="100">
                          <a:latin typeface="微软雅黑" pitchFamily="34" charset="-122"/>
                          <a:ea typeface="微软雅黑" pitchFamily="34" charset="-122"/>
                          <a:cs typeface="Times New Roman"/>
                        </a:rPr>
                        <a:t>/%</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5</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6</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6</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7</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7</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8</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7</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8</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9</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11</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12</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12</a:t>
                      </a:r>
                      <a:endParaRPr lang="zh-CN" sz="1400" kern="100">
                        <a:latin typeface="微软雅黑" pitchFamily="34" charset="-122"/>
                        <a:ea typeface="微软雅黑" pitchFamily="34" charset="-122"/>
                        <a:cs typeface="Times New Roman"/>
                      </a:endParaRPr>
                    </a:p>
                  </a:txBody>
                  <a:tcPr marL="68580" marR="68580" marT="0" marB="0" anchor="ctr"/>
                </a:tc>
              </a:tr>
              <a:tr h="370840">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限制坡长</a:t>
                      </a:r>
                      <a:r>
                        <a:rPr lang="en-US" sz="1400" kern="100">
                          <a:latin typeface="微软雅黑" pitchFamily="34" charset="-122"/>
                          <a:ea typeface="微软雅黑" pitchFamily="34" charset="-122"/>
                          <a:cs typeface="Times New Roman"/>
                        </a:rPr>
                        <a:t>/m</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600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400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300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150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80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60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60</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21" name="TextBox 20"/>
          <p:cNvSpPr txBox="1"/>
          <p:nvPr/>
        </p:nvSpPr>
        <p:spPr>
          <a:xfrm>
            <a:off x="8544393" y="1500968"/>
            <a:ext cx="255390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3-5  </a:t>
            </a:r>
            <a:r>
              <a:rPr lang="zh-CN" altLang="en-US" sz="1400" dirty="0" smtClean="0">
                <a:latin typeface="微软雅黑" pitchFamily="34" charset="-122"/>
                <a:ea typeface="微软雅黑" pitchFamily="34" charset="-122"/>
              </a:rPr>
              <a:t>园路纵向坡度设定参考</a:t>
            </a:r>
            <a:endParaRPr lang="zh-CN" altLang="en-US" sz="1400" dirty="0">
              <a:latin typeface="微软雅黑" pitchFamily="34" charset="-122"/>
              <a:ea typeface="微软雅黑" pitchFamily="34" charset="-122"/>
            </a:endParaRPr>
          </a:p>
        </p:txBody>
      </p:sp>
      <p:sp>
        <p:nvSpPr>
          <p:cNvPr id="22" name="TextBox 21"/>
          <p:cNvSpPr txBox="1"/>
          <p:nvPr/>
        </p:nvSpPr>
        <p:spPr>
          <a:xfrm>
            <a:off x="3672618" y="5353441"/>
            <a:ext cx="2374368"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3-6  </a:t>
            </a:r>
            <a:r>
              <a:rPr lang="zh-CN" altLang="en-US" sz="1400" dirty="0" smtClean="0">
                <a:latin typeface="微软雅黑" pitchFamily="34" charset="-122"/>
                <a:ea typeface="微软雅黑" pitchFamily="34" charset="-122"/>
              </a:rPr>
              <a:t>园路纵坡与限制坡长</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ppt_x</p:attrName>
                                        </p:attrNameLst>
                                      </p:cBhvr>
                                      <p:tavLst>
                                        <p:tav tm="0">
                                          <p:val>
                                            <p:strVal val="#ppt_x-.2"/>
                                          </p:val>
                                        </p:tav>
                                        <p:tav tm="100000">
                                          <p:val>
                                            <p:strVal val="#ppt_x"/>
                                          </p:val>
                                        </p:tav>
                                      </p:tavLst>
                                    </p:anim>
                                    <p:anim calcmode="lin" valueType="num">
                                      <p:cBhvr>
                                        <p:cTn id="2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
                                        </p:tgtEl>
                                      </p:cBhvr>
                                    </p:animEffect>
                                  </p:childTnLst>
                                </p:cTn>
                              </p:par>
                              <p:par>
                                <p:cTn id="27" presetID="29"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ppt_x</p:attrName>
                                        </p:attrNameLst>
                                      </p:cBhvr>
                                      <p:tavLst>
                                        <p:tav tm="0">
                                          <p:val>
                                            <p:strVal val="#ppt_x-.2"/>
                                          </p:val>
                                        </p:tav>
                                        <p:tav tm="100000">
                                          <p:val>
                                            <p:strVal val="#ppt_x"/>
                                          </p:val>
                                        </p:tav>
                                      </p:tavLst>
                                    </p:anim>
                                    <p:anim calcmode="lin" valueType="num">
                                      <p:cBhvr>
                                        <p:cTn id="3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
                                        </p:tgtEl>
                                      </p:cBhvr>
                                    </p:animEffect>
                                  </p:childTnLst>
                                </p:cTn>
                              </p:par>
                              <p:par>
                                <p:cTn id="32" presetID="2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ppt_x</p:attrName>
                                        </p:attrNameLst>
                                      </p:cBhvr>
                                      <p:tavLst>
                                        <p:tav tm="0">
                                          <p:val>
                                            <p:strVal val="#ppt_x-.2"/>
                                          </p:val>
                                        </p:tav>
                                        <p:tav tm="100000">
                                          <p:val>
                                            <p:strVal val="#ppt_x"/>
                                          </p:val>
                                        </p:tav>
                                      </p:tavLst>
                                    </p:anim>
                                    <p:anim calcmode="lin" valueType="num">
                                      <p:cBhvr>
                                        <p:cTn id="3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7"/>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ppt_x</p:attrName>
                                        </p:attrNameLst>
                                      </p:cBhvr>
                                      <p:tavLst>
                                        <p:tav tm="0">
                                          <p:val>
                                            <p:strVal val="#ppt_x-.2"/>
                                          </p:val>
                                        </p:tav>
                                        <p:tav tm="100000">
                                          <p:val>
                                            <p:strVal val="#ppt_x"/>
                                          </p:val>
                                        </p:tav>
                                      </p:tavLst>
                                    </p:anim>
                                    <p:anim calcmode="lin" valueType="num">
                                      <p:cBhvr>
                                        <p:cTn id="4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heckerboard(across)">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14" grpId="0" animBg="1"/>
      <p:bldP spid="15"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二、园路纵断面设计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圆角矩形 13"/>
          <p:cNvSpPr/>
          <p:nvPr/>
        </p:nvSpPr>
        <p:spPr>
          <a:xfrm>
            <a:off x="951670" y="1286654"/>
            <a:ext cx="2683240"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（四）弯道与超高</a:t>
            </a:r>
          </a:p>
        </p:txBody>
      </p:sp>
      <p:sp>
        <p:nvSpPr>
          <p:cNvPr id="15" name="圆角矩形 14"/>
          <p:cNvSpPr/>
          <p:nvPr/>
        </p:nvSpPr>
        <p:spPr>
          <a:xfrm>
            <a:off x="1169235" y="2503356"/>
            <a:ext cx="5546359" cy="2833141"/>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当汽车在弯道上行驶时，产生横向推力称为离心力。这种离心力的大小，与车行速度的平方成正比，与平曲线半径成反比。为了防止车辆向外侧滑移，抵消离心力的作用，就要把路的外侧抬高。这种为了平衡汽车在弯道上行驶所产生的离心力所设置的弯道横向坡度而形成的高差称为弯道超高。在游览性公路设计时，还要考虑路面视距与会车视距，如图</a:t>
            </a:r>
            <a:r>
              <a:rPr lang="en-US" sz="1600" dirty="0" smtClean="0">
                <a:solidFill>
                  <a:schemeClr val="tx1"/>
                </a:solidFill>
                <a:latin typeface="微软雅黑" pitchFamily="34" charset="-122"/>
                <a:ea typeface="微软雅黑" pitchFamily="34" charset="-122"/>
              </a:rPr>
              <a:t>3-8</a:t>
            </a:r>
            <a:r>
              <a:rPr lang="zh-CN" altLang="en-US" sz="1600" dirty="0" smtClean="0">
                <a:solidFill>
                  <a:schemeClr val="tx1"/>
                </a:solidFill>
                <a:latin typeface="微软雅黑" pitchFamily="34" charset="-122"/>
                <a:ea typeface="微软雅黑" pitchFamily="34" charset="-122"/>
              </a:rPr>
              <a:t>所示。</a:t>
            </a:r>
            <a:endParaRPr lang="zh-CN" altLang="en-US" sz="1600" dirty="0">
              <a:solidFill>
                <a:schemeClr val="tx1"/>
              </a:solidFill>
              <a:latin typeface="微软雅黑" pitchFamily="34" charset="-122"/>
              <a:ea typeface="微软雅黑" pitchFamily="34" charset="-122"/>
            </a:endParaRPr>
          </a:p>
        </p:txBody>
      </p:sp>
      <p:pic>
        <p:nvPicPr>
          <p:cNvPr id="16" name="Picture 2" descr="3-8"/>
          <p:cNvPicPr>
            <a:picLocks noChangeAspect="1" noChangeArrowheads="1"/>
          </p:cNvPicPr>
          <p:nvPr/>
        </p:nvPicPr>
        <p:blipFill>
          <a:blip r:embed="rId4"/>
          <a:srcRect/>
          <a:stretch>
            <a:fillRect/>
          </a:stretch>
        </p:blipFill>
        <p:spPr bwMode="auto">
          <a:xfrm>
            <a:off x="6835515" y="2818150"/>
            <a:ext cx="4105772" cy="1768839"/>
          </a:xfrm>
          <a:prstGeom prst="rect">
            <a:avLst/>
          </a:prstGeom>
          <a:noFill/>
          <a:ln w="9525">
            <a:noFill/>
            <a:miter lim="800000"/>
            <a:headEnd/>
            <a:tailEnd/>
          </a:ln>
        </p:spPr>
      </p:pic>
      <p:sp>
        <p:nvSpPr>
          <p:cNvPr id="17" name="TextBox 16"/>
          <p:cNvSpPr txBox="1"/>
          <p:nvPr/>
        </p:nvSpPr>
        <p:spPr>
          <a:xfrm>
            <a:off x="8139659" y="4601980"/>
            <a:ext cx="1835759"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3-8  </a:t>
            </a:r>
            <a:r>
              <a:rPr lang="zh-CN" altLang="en-US" sz="1400" dirty="0" smtClean="0">
                <a:latin typeface="微软雅黑" pitchFamily="34" charset="-122"/>
                <a:ea typeface="微软雅黑" pitchFamily="34" charset="-122"/>
              </a:rPr>
              <a:t>离心力和重力</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edge">
                                      <p:cBhvr>
                                        <p:cTn id="19" dur="2000"/>
                                        <p:tgtEl>
                                          <p:spTgt spid="15"/>
                                        </p:tgtEl>
                                      </p:cBhvr>
                                    </p:animEffect>
                                  </p:childTnLst>
                                </p:cTn>
                              </p:par>
                              <p:par>
                                <p:cTn id="20" presetID="2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三、园路平面线形设计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1380298" y="1945315"/>
            <a:ext cx="9787006" cy="362761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平面线形即园路中线的水平投影形态。园路平面线形设计的基本内容是结合规划定出道路中心线的位置，确定直线段，选择平曲线半径，合理解决曲线与直线衔接等。</a:t>
            </a:r>
          </a:p>
          <a:p>
            <a:pPr indent="457200">
              <a:lnSpc>
                <a:spcPct val="150000"/>
              </a:lnSpc>
            </a:pPr>
            <a:r>
              <a:rPr lang="zh-CN" altLang="en-US" sz="2000" dirty="0" smtClean="0">
                <a:solidFill>
                  <a:schemeClr val="tx1"/>
                </a:solidFill>
                <a:latin typeface="微软雅黑" pitchFamily="34" charset="-122"/>
                <a:ea typeface="微软雅黑" pitchFamily="34" charset="-122"/>
              </a:rPr>
              <a:t>园路平面线形设计应与地形、水体、植物、建筑物、铺装场地及其他设施结合，形成完整的风景构图，创造连续展示园林景观的空间或欣赏前方景物的透视线。园路平面线形设计应主次分明、组织交通和游览、疏密有致、曲折有序。为了组织风景，延长旅游路线，扩大空间，较好的设计能使园路在空间上有适当的曲折，园路交叉于各景区之间，使游客在路上就能欣赏到园区内主要的风景。</a:t>
            </a:r>
            <a:endParaRPr lang="zh-CN" altLang="en-US" sz="2000" dirty="0">
              <a:solidFill>
                <a:schemeClr val="tx1"/>
              </a:solidFill>
              <a:latin typeface="微软雅黑" pitchFamily="34" charset="-122"/>
              <a:ea typeface="微软雅黑" pitchFamily="34" charset="-122"/>
            </a:endParaRPr>
          </a:p>
        </p:txBody>
      </p:sp>
      <p:grpSp>
        <p:nvGrpSpPr>
          <p:cNvPr id="12" name="Group 250"/>
          <p:cNvGrpSpPr>
            <a:grpSpLocks/>
          </p:cNvGrpSpPr>
          <p:nvPr/>
        </p:nvGrpSpPr>
        <p:grpSpPr bwMode="auto">
          <a:xfrm>
            <a:off x="10095734" y="715150"/>
            <a:ext cx="1835150" cy="1149350"/>
            <a:chOff x="2784" y="2519"/>
            <a:chExt cx="1153" cy="722"/>
          </a:xfrm>
        </p:grpSpPr>
        <p:sp>
          <p:nvSpPr>
            <p:cNvPr id="13" name="Freeform 251"/>
            <p:cNvSpPr>
              <a:spLocks/>
            </p:cNvSpPr>
            <p:nvPr/>
          </p:nvSpPr>
          <p:spPr bwMode="auto">
            <a:xfrm>
              <a:off x="3346" y="2628"/>
              <a:ext cx="87" cy="82"/>
            </a:xfrm>
            <a:custGeom>
              <a:avLst/>
              <a:gdLst/>
              <a:ahLst/>
              <a:cxnLst>
                <a:cxn ang="0">
                  <a:pos x="82" y="72"/>
                </a:cxn>
                <a:cxn ang="0">
                  <a:pos x="65" y="59"/>
                </a:cxn>
                <a:cxn ang="0">
                  <a:pos x="86" y="41"/>
                </a:cxn>
                <a:cxn ang="0">
                  <a:pos x="86" y="36"/>
                </a:cxn>
                <a:cxn ang="0">
                  <a:pos x="82" y="23"/>
                </a:cxn>
                <a:cxn ang="0">
                  <a:pos x="73" y="9"/>
                </a:cxn>
                <a:cxn ang="0">
                  <a:pos x="65" y="5"/>
                </a:cxn>
                <a:cxn ang="0">
                  <a:pos x="53" y="0"/>
                </a:cxn>
                <a:cxn ang="0">
                  <a:pos x="37" y="0"/>
                </a:cxn>
                <a:cxn ang="0">
                  <a:pos x="24" y="5"/>
                </a:cxn>
                <a:cxn ang="0">
                  <a:pos x="16" y="23"/>
                </a:cxn>
                <a:cxn ang="0">
                  <a:pos x="4" y="54"/>
                </a:cxn>
                <a:cxn ang="0">
                  <a:pos x="0" y="81"/>
                </a:cxn>
                <a:cxn ang="0">
                  <a:pos x="25" y="81"/>
                </a:cxn>
                <a:cxn ang="0">
                  <a:pos x="49" y="77"/>
                </a:cxn>
                <a:cxn ang="0">
                  <a:pos x="78" y="72"/>
                </a:cxn>
                <a:cxn ang="0">
                  <a:pos x="82" y="72"/>
                </a:cxn>
                <a:cxn ang="0">
                  <a:pos x="82" y="72"/>
                </a:cxn>
              </a:cxnLst>
              <a:rect l="0" t="0" r="r" b="b"/>
              <a:pathLst>
                <a:path w="87" h="82">
                  <a:moveTo>
                    <a:pt x="82" y="72"/>
                  </a:moveTo>
                  <a:lnTo>
                    <a:pt x="65" y="59"/>
                  </a:lnTo>
                  <a:lnTo>
                    <a:pt x="86" y="41"/>
                  </a:lnTo>
                  <a:lnTo>
                    <a:pt x="86" y="36"/>
                  </a:lnTo>
                  <a:lnTo>
                    <a:pt x="82" y="23"/>
                  </a:lnTo>
                  <a:lnTo>
                    <a:pt x="73" y="9"/>
                  </a:lnTo>
                  <a:lnTo>
                    <a:pt x="65" y="5"/>
                  </a:lnTo>
                  <a:lnTo>
                    <a:pt x="53" y="0"/>
                  </a:lnTo>
                  <a:lnTo>
                    <a:pt x="37" y="0"/>
                  </a:lnTo>
                  <a:lnTo>
                    <a:pt x="24" y="5"/>
                  </a:lnTo>
                  <a:lnTo>
                    <a:pt x="16" y="23"/>
                  </a:lnTo>
                  <a:lnTo>
                    <a:pt x="4" y="54"/>
                  </a:lnTo>
                  <a:lnTo>
                    <a:pt x="0" y="81"/>
                  </a:lnTo>
                  <a:lnTo>
                    <a:pt x="25" y="81"/>
                  </a:lnTo>
                  <a:lnTo>
                    <a:pt x="49" y="77"/>
                  </a:lnTo>
                  <a:lnTo>
                    <a:pt x="78" y="72"/>
                  </a:lnTo>
                  <a:lnTo>
                    <a:pt x="82" y="72"/>
                  </a:lnTo>
                  <a:close/>
                </a:path>
              </a:pathLst>
            </a:custGeom>
            <a:solidFill>
              <a:srgbClr val="FFFFFF"/>
            </a:solidFill>
            <a:ln w="3175" cap="flat">
              <a:solidFill>
                <a:srgbClr val="000000"/>
              </a:solidFill>
              <a:prstDash val="solid"/>
              <a:round/>
              <a:headEnd/>
              <a:tailEnd/>
            </a:ln>
            <a:effectLst/>
          </p:spPr>
          <p:txBody>
            <a:bodyPr wrap="none" anchor="ctr">
              <a:spAutoFit/>
            </a:bodyPr>
            <a:lstStyle/>
            <a:p>
              <a:endParaRPr lang="zh-CN" altLang="en-US"/>
            </a:p>
          </p:txBody>
        </p:sp>
        <p:sp>
          <p:nvSpPr>
            <p:cNvPr id="15" name="Freeform 252"/>
            <p:cNvSpPr>
              <a:spLocks/>
            </p:cNvSpPr>
            <p:nvPr/>
          </p:nvSpPr>
          <p:spPr bwMode="auto">
            <a:xfrm>
              <a:off x="3411" y="2574"/>
              <a:ext cx="526" cy="393"/>
            </a:xfrm>
            <a:custGeom>
              <a:avLst/>
              <a:gdLst/>
              <a:ahLst/>
              <a:cxnLst>
                <a:cxn ang="0">
                  <a:pos x="525" y="0"/>
                </a:cxn>
                <a:cxn ang="0">
                  <a:pos x="525" y="27"/>
                </a:cxn>
                <a:cxn ang="0">
                  <a:pos x="525" y="59"/>
                </a:cxn>
                <a:cxn ang="0">
                  <a:pos x="509" y="108"/>
                </a:cxn>
                <a:cxn ang="0">
                  <a:pos x="484" y="162"/>
                </a:cxn>
                <a:cxn ang="0">
                  <a:pos x="455" y="207"/>
                </a:cxn>
                <a:cxn ang="0">
                  <a:pos x="431" y="225"/>
                </a:cxn>
                <a:cxn ang="0">
                  <a:pos x="402" y="248"/>
                </a:cxn>
                <a:cxn ang="0">
                  <a:pos x="353" y="275"/>
                </a:cxn>
                <a:cxn ang="0">
                  <a:pos x="312" y="288"/>
                </a:cxn>
                <a:cxn ang="0">
                  <a:pos x="263" y="293"/>
                </a:cxn>
                <a:cxn ang="0">
                  <a:pos x="263" y="311"/>
                </a:cxn>
                <a:cxn ang="0">
                  <a:pos x="250" y="324"/>
                </a:cxn>
                <a:cxn ang="0">
                  <a:pos x="230" y="333"/>
                </a:cxn>
                <a:cxn ang="0">
                  <a:pos x="213" y="342"/>
                </a:cxn>
                <a:cxn ang="0">
                  <a:pos x="201" y="347"/>
                </a:cxn>
                <a:cxn ang="0">
                  <a:pos x="185" y="347"/>
                </a:cxn>
                <a:cxn ang="0">
                  <a:pos x="168" y="347"/>
                </a:cxn>
                <a:cxn ang="0">
                  <a:pos x="160" y="347"/>
                </a:cxn>
                <a:cxn ang="0">
                  <a:pos x="156" y="360"/>
                </a:cxn>
                <a:cxn ang="0">
                  <a:pos x="148" y="365"/>
                </a:cxn>
                <a:cxn ang="0">
                  <a:pos x="131" y="378"/>
                </a:cxn>
                <a:cxn ang="0">
                  <a:pos x="127" y="383"/>
                </a:cxn>
                <a:cxn ang="0">
                  <a:pos x="86" y="392"/>
                </a:cxn>
                <a:cxn ang="0">
                  <a:pos x="41" y="392"/>
                </a:cxn>
                <a:cxn ang="0">
                  <a:pos x="0" y="392"/>
                </a:cxn>
                <a:cxn ang="0">
                  <a:pos x="4" y="374"/>
                </a:cxn>
                <a:cxn ang="0">
                  <a:pos x="13" y="360"/>
                </a:cxn>
                <a:cxn ang="0">
                  <a:pos x="17" y="342"/>
                </a:cxn>
                <a:cxn ang="0">
                  <a:pos x="17" y="324"/>
                </a:cxn>
                <a:cxn ang="0">
                  <a:pos x="21" y="306"/>
                </a:cxn>
                <a:cxn ang="0">
                  <a:pos x="21" y="288"/>
                </a:cxn>
                <a:cxn ang="0">
                  <a:pos x="21" y="270"/>
                </a:cxn>
                <a:cxn ang="0">
                  <a:pos x="21" y="252"/>
                </a:cxn>
                <a:cxn ang="0">
                  <a:pos x="21" y="230"/>
                </a:cxn>
                <a:cxn ang="0">
                  <a:pos x="17" y="203"/>
                </a:cxn>
                <a:cxn ang="0">
                  <a:pos x="17" y="185"/>
                </a:cxn>
                <a:cxn ang="0">
                  <a:pos x="17" y="185"/>
                </a:cxn>
                <a:cxn ang="0">
                  <a:pos x="25" y="162"/>
                </a:cxn>
                <a:cxn ang="0">
                  <a:pos x="29" y="158"/>
                </a:cxn>
                <a:cxn ang="0">
                  <a:pos x="33" y="149"/>
                </a:cxn>
                <a:cxn ang="0">
                  <a:pos x="33" y="149"/>
                </a:cxn>
                <a:cxn ang="0">
                  <a:pos x="37" y="158"/>
                </a:cxn>
                <a:cxn ang="0">
                  <a:pos x="33" y="149"/>
                </a:cxn>
                <a:cxn ang="0">
                  <a:pos x="45" y="140"/>
                </a:cxn>
                <a:cxn ang="0">
                  <a:pos x="70" y="126"/>
                </a:cxn>
                <a:cxn ang="0">
                  <a:pos x="136" y="122"/>
                </a:cxn>
                <a:cxn ang="0">
                  <a:pos x="279" y="126"/>
                </a:cxn>
                <a:cxn ang="0">
                  <a:pos x="308" y="126"/>
                </a:cxn>
                <a:cxn ang="0">
                  <a:pos x="332" y="126"/>
                </a:cxn>
                <a:cxn ang="0">
                  <a:pos x="361" y="122"/>
                </a:cxn>
                <a:cxn ang="0">
                  <a:pos x="394" y="113"/>
                </a:cxn>
                <a:cxn ang="0">
                  <a:pos x="418" y="104"/>
                </a:cxn>
                <a:cxn ang="0">
                  <a:pos x="443" y="90"/>
                </a:cxn>
                <a:cxn ang="0">
                  <a:pos x="468" y="72"/>
                </a:cxn>
                <a:cxn ang="0">
                  <a:pos x="492" y="50"/>
                </a:cxn>
                <a:cxn ang="0">
                  <a:pos x="509" y="23"/>
                </a:cxn>
                <a:cxn ang="0">
                  <a:pos x="525" y="0"/>
                </a:cxn>
                <a:cxn ang="0">
                  <a:pos x="525" y="0"/>
                </a:cxn>
              </a:cxnLst>
              <a:rect l="0" t="0" r="r" b="b"/>
              <a:pathLst>
                <a:path w="526" h="393">
                  <a:moveTo>
                    <a:pt x="525" y="0"/>
                  </a:moveTo>
                  <a:lnTo>
                    <a:pt x="525" y="27"/>
                  </a:lnTo>
                  <a:lnTo>
                    <a:pt x="525" y="59"/>
                  </a:lnTo>
                  <a:lnTo>
                    <a:pt x="509" y="108"/>
                  </a:lnTo>
                  <a:lnTo>
                    <a:pt x="484" y="162"/>
                  </a:lnTo>
                  <a:lnTo>
                    <a:pt x="455" y="207"/>
                  </a:lnTo>
                  <a:lnTo>
                    <a:pt x="431" y="225"/>
                  </a:lnTo>
                  <a:lnTo>
                    <a:pt x="402" y="248"/>
                  </a:lnTo>
                  <a:lnTo>
                    <a:pt x="353" y="275"/>
                  </a:lnTo>
                  <a:lnTo>
                    <a:pt x="312" y="288"/>
                  </a:lnTo>
                  <a:lnTo>
                    <a:pt x="263" y="293"/>
                  </a:lnTo>
                  <a:lnTo>
                    <a:pt x="263" y="311"/>
                  </a:lnTo>
                  <a:lnTo>
                    <a:pt x="250" y="324"/>
                  </a:lnTo>
                  <a:lnTo>
                    <a:pt x="230" y="333"/>
                  </a:lnTo>
                  <a:lnTo>
                    <a:pt x="213" y="342"/>
                  </a:lnTo>
                  <a:lnTo>
                    <a:pt x="201" y="347"/>
                  </a:lnTo>
                  <a:lnTo>
                    <a:pt x="185" y="347"/>
                  </a:lnTo>
                  <a:lnTo>
                    <a:pt x="168" y="347"/>
                  </a:lnTo>
                  <a:lnTo>
                    <a:pt x="160" y="347"/>
                  </a:lnTo>
                  <a:lnTo>
                    <a:pt x="156" y="360"/>
                  </a:lnTo>
                  <a:lnTo>
                    <a:pt x="148" y="365"/>
                  </a:lnTo>
                  <a:lnTo>
                    <a:pt x="131" y="378"/>
                  </a:lnTo>
                  <a:lnTo>
                    <a:pt x="127" y="383"/>
                  </a:lnTo>
                  <a:lnTo>
                    <a:pt x="86" y="392"/>
                  </a:lnTo>
                  <a:lnTo>
                    <a:pt x="41" y="392"/>
                  </a:lnTo>
                  <a:lnTo>
                    <a:pt x="0" y="392"/>
                  </a:lnTo>
                  <a:lnTo>
                    <a:pt x="4" y="374"/>
                  </a:lnTo>
                  <a:lnTo>
                    <a:pt x="13" y="360"/>
                  </a:lnTo>
                  <a:lnTo>
                    <a:pt x="17" y="342"/>
                  </a:lnTo>
                  <a:lnTo>
                    <a:pt x="17" y="324"/>
                  </a:lnTo>
                  <a:lnTo>
                    <a:pt x="21" y="306"/>
                  </a:lnTo>
                  <a:lnTo>
                    <a:pt x="21" y="288"/>
                  </a:lnTo>
                  <a:lnTo>
                    <a:pt x="21" y="270"/>
                  </a:lnTo>
                  <a:lnTo>
                    <a:pt x="21" y="252"/>
                  </a:lnTo>
                  <a:lnTo>
                    <a:pt x="21" y="230"/>
                  </a:lnTo>
                  <a:lnTo>
                    <a:pt x="17" y="203"/>
                  </a:lnTo>
                  <a:lnTo>
                    <a:pt x="17" y="185"/>
                  </a:lnTo>
                  <a:lnTo>
                    <a:pt x="25" y="162"/>
                  </a:lnTo>
                  <a:lnTo>
                    <a:pt x="29" y="158"/>
                  </a:lnTo>
                  <a:lnTo>
                    <a:pt x="33" y="149"/>
                  </a:lnTo>
                  <a:lnTo>
                    <a:pt x="37" y="158"/>
                  </a:lnTo>
                  <a:lnTo>
                    <a:pt x="33" y="149"/>
                  </a:lnTo>
                  <a:lnTo>
                    <a:pt x="45" y="140"/>
                  </a:lnTo>
                  <a:lnTo>
                    <a:pt x="70" y="126"/>
                  </a:lnTo>
                  <a:lnTo>
                    <a:pt x="136" y="122"/>
                  </a:lnTo>
                  <a:lnTo>
                    <a:pt x="279" y="126"/>
                  </a:lnTo>
                  <a:lnTo>
                    <a:pt x="308" y="126"/>
                  </a:lnTo>
                  <a:lnTo>
                    <a:pt x="332" y="126"/>
                  </a:lnTo>
                  <a:lnTo>
                    <a:pt x="361" y="122"/>
                  </a:lnTo>
                  <a:lnTo>
                    <a:pt x="394" y="113"/>
                  </a:lnTo>
                  <a:lnTo>
                    <a:pt x="418" y="104"/>
                  </a:lnTo>
                  <a:lnTo>
                    <a:pt x="443" y="90"/>
                  </a:lnTo>
                  <a:lnTo>
                    <a:pt x="468" y="72"/>
                  </a:lnTo>
                  <a:lnTo>
                    <a:pt x="492" y="50"/>
                  </a:lnTo>
                  <a:lnTo>
                    <a:pt x="509" y="23"/>
                  </a:lnTo>
                  <a:lnTo>
                    <a:pt x="525" y="0"/>
                  </a:lnTo>
                  <a:close/>
                </a:path>
              </a:pathLst>
            </a:custGeom>
            <a:solidFill>
              <a:srgbClr val="FFFFFF"/>
            </a:solidFill>
            <a:ln w="3175" cap="flat">
              <a:solidFill>
                <a:srgbClr val="000000"/>
              </a:solidFill>
              <a:prstDash val="solid"/>
              <a:round/>
              <a:headEnd/>
              <a:tailEnd/>
            </a:ln>
            <a:effectLst/>
          </p:spPr>
          <p:txBody>
            <a:bodyPr wrap="none" anchor="ctr">
              <a:spAutoFit/>
            </a:bodyPr>
            <a:lstStyle/>
            <a:p>
              <a:endParaRPr lang="zh-CN" altLang="en-US"/>
            </a:p>
          </p:txBody>
        </p:sp>
        <p:sp>
          <p:nvSpPr>
            <p:cNvPr id="16" name="Freeform 253"/>
            <p:cNvSpPr>
              <a:spLocks/>
            </p:cNvSpPr>
            <p:nvPr/>
          </p:nvSpPr>
          <p:spPr bwMode="auto">
            <a:xfrm>
              <a:off x="3346" y="2628"/>
              <a:ext cx="87" cy="82"/>
            </a:xfrm>
            <a:custGeom>
              <a:avLst/>
              <a:gdLst/>
              <a:ahLst/>
              <a:cxnLst>
                <a:cxn ang="0">
                  <a:pos x="82" y="72"/>
                </a:cxn>
                <a:cxn ang="0">
                  <a:pos x="65" y="59"/>
                </a:cxn>
                <a:cxn ang="0">
                  <a:pos x="86" y="41"/>
                </a:cxn>
                <a:cxn ang="0">
                  <a:pos x="86" y="36"/>
                </a:cxn>
                <a:cxn ang="0">
                  <a:pos x="82" y="23"/>
                </a:cxn>
                <a:cxn ang="0">
                  <a:pos x="73" y="9"/>
                </a:cxn>
                <a:cxn ang="0">
                  <a:pos x="65" y="5"/>
                </a:cxn>
                <a:cxn ang="0">
                  <a:pos x="53" y="0"/>
                </a:cxn>
                <a:cxn ang="0">
                  <a:pos x="37" y="0"/>
                </a:cxn>
                <a:cxn ang="0">
                  <a:pos x="24" y="5"/>
                </a:cxn>
                <a:cxn ang="0">
                  <a:pos x="16" y="23"/>
                </a:cxn>
                <a:cxn ang="0">
                  <a:pos x="4" y="54"/>
                </a:cxn>
                <a:cxn ang="0">
                  <a:pos x="0" y="81"/>
                </a:cxn>
                <a:cxn ang="0">
                  <a:pos x="24" y="79"/>
                </a:cxn>
                <a:cxn ang="0">
                  <a:pos x="49" y="77"/>
                </a:cxn>
                <a:cxn ang="0">
                  <a:pos x="78" y="72"/>
                </a:cxn>
                <a:cxn ang="0">
                  <a:pos x="82" y="72"/>
                </a:cxn>
              </a:cxnLst>
              <a:rect l="0" t="0" r="r" b="b"/>
              <a:pathLst>
                <a:path w="87" h="82">
                  <a:moveTo>
                    <a:pt x="82" y="72"/>
                  </a:moveTo>
                  <a:lnTo>
                    <a:pt x="65" y="59"/>
                  </a:lnTo>
                  <a:lnTo>
                    <a:pt x="86" y="41"/>
                  </a:lnTo>
                  <a:lnTo>
                    <a:pt x="86" y="36"/>
                  </a:lnTo>
                  <a:lnTo>
                    <a:pt x="82" y="23"/>
                  </a:lnTo>
                  <a:lnTo>
                    <a:pt x="73" y="9"/>
                  </a:lnTo>
                  <a:lnTo>
                    <a:pt x="65" y="5"/>
                  </a:lnTo>
                  <a:lnTo>
                    <a:pt x="53" y="0"/>
                  </a:lnTo>
                  <a:lnTo>
                    <a:pt x="37" y="0"/>
                  </a:lnTo>
                  <a:lnTo>
                    <a:pt x="24" y="5"/>
                  </a:lnTo>
                  <a:lnTo>
                    <a:pt x="16" y="23"/>
                  </a:lnTo>
                  <a:lnTo>
                    <a:pt x="4" y="54"/>
                  </a:lnTo>
                  <a:lnTo>
                    <a:pt x="0" y="81"/>
                  </a:lnTo>
                  <a:lnTo>
                    <a:pt x="24" y="79"/>
                  </a:lnTo>
                  <a:lnTo>
                    <a:pt x="49" y="77"/>
                  </a:lnTo>
                  <a:lnTo>
                    <a:pt x="78" y="72"/>
                  </a:lnTo>
                  <a:lnTo>
                    <a:pt x="82" y="72"/>
                  </a:lnTo>
                  <a:close/>
                </a:path>
              </a:pathLst>
            </a:custGeom>
            <a:solidFill>
              <a:srgbClr val="FFFFFF"/>
            </a:solidFill>
            <a:ln w="3175" cap="flat">
              <a:solidFill>
                <a:srgbClr val="000000"/>
              </a:solidFill>
              <a:prstDash val="solid"/>
              <a:round/>
              <a:headEnd/>
              <a:tailEnd/>
            </a:ln>
            <a:effectLst/>
          </p:spPr>
          <p:txBody>
            <a:bodyPr wrap="none" anchor="ctr">
              <a:spAutoFit/>
            </a:bodyPr>
            <a:lstStyle/>
            <a:p>
              <a:endParaRPr lang="zh-CN" altLang="en-US"/>
            </a:p>
          </p:txBody>
        </p:sp>
        <p:sp>
          <p:nvSpPr>
            <p:cNvPr id="17" name="Freeform 254"/>
            <p:cNvSpPr>
              <a:spLocks/>
            </p:cNvSpPr>
            <p:nvPr/>
          </p:nvSpPr>
          <p:spPr bwMode="auto">
            <a:xfrm>
              <a:off x="3034" y="2705"/>
              <a:ext cx="423" cy="536"/>
            </a:xfrm>
            <a:custGeom>
              <a:avLst/>
              <a:gdLst/>
              <a:ahLst/>
              <a:cxnLst>
                <a:cxn ang="0">
                  <a:pos x="283" y="76"/>
                </a:cxn>
                <a:cxn ang="0">
                  <a:pos x="193" y="256"/>
                </a:cxn>
                <a:cxn ang="0">
                  <a:pos x="176" y="288"/>
                </a:cxn>
                <a:cxn ang="0">
                  <a:pos x="160" y="306"/>
                </a:cxn>
                <a:cxn ang="0">
                  <a:pos x="135" y="328"/>
                </a:cxn>
                <a:cxn ang="0">
                  <a:pos x="111" y="346"/>
                </a:cxn>
                <a:cxn ang="0">
                  <a:pos x="86" y="360"/>
                </a:cxn>
                <a:cxn ang="0">
                  <a:pos x="62" y="369"/>
                </a:cxn>
                <a:cxn ang="0">
                  <a:pos x="33" y="378"/>
                </a:cxn>
                <a:cxn ang="0">
                  <a:pos x="0" y="378"/>
                </a:cxn>
                <a:cxn ang="0">
                  <a:pos x="12" y="405"/>
                </a:cxn>
                <a:cxn ang="0">
                  <a:pos x="21" y="427"/>
                </a:cxn>
                <a:cxn ang="0">
                  <a:pos x="37" y="450"/>
                </a:cxn>
                <a:cxn ang="0">
                  <a:pos x="53" y="468"/>
                </a:cxn>
                <a:cxn ang="0">
                  <a:pos x="70" y="486"/>
                </a:cxn>
                <a:cxn ang="0">
                  <a:pos x="94" y="499"/>
                </a:cxn>
                <a:cxn ang="0">
                  <a:pos x="111" y="508"/>
                </a:cxn>
                <a:cxn ang="0">
                  <a:pos x="131" y="522"/>
                </a:cxn>
                <a:cxn ang="0">
                  <a:pos x="160" y="526"/>
                </a:cxn>
                <a:cxn ang="0">
                  <a:pos x="180" y="531"/>
                </a:cxn>
                <a:cxn ang="0">
                  <a:pos x="209" y="535"/>
                </a:cxn>
                <a:cxn ang="0">
                  <a:pos x="230" y="535"/>
                </a:cxn>
                <a:cxn ang="0">
                  <a:pos x="254" y="535"/>
                </a:cxn>
                <a:cxn ang="0">
                  <a:pos x="279" y="531"/>
                </a:cxn>
                <a:cxn ang="0">
                  <a:pos x="303" y="522"/>
                </a:cxn>
                <a:cxn ang="0">
                  <a:pos x="328" y="517"/>
                </a:cxn>
                <a:cxn ang="0">
                  <a:pos x="349" y="504"/>
                </a:cxn>
                <a:cxn ang="0">
                  <a:pos x="369" y="490"/>
                </a:cxn>
                <a:cxn ang="0">
                  <a:pos x="385" y="481"/>
                </a:cxn>
                <a:cxn ang="0">
                  <a:pos x="398" y="472"/>
                </a:cxn>
                <a:cxn ang="0">
                  <a:pos x="410" y="459"/>
                </a:cxn>
                <a:cxn ang="0">
                  <a:pos x="422" y="450"/>
                </a:cxn>
                <a:cxn ang="0">
                  <a:pos x="344" y="315"/>
                </a:cxn>
                <a:cxn ang="0">
                  <a:pos x="361" y="297"/>
                </a:cxn>
                <a:cxn ang="0">
                  <a:pos x="381" y="261"/>
                </a:cxn>
                <a:cxn ang="0">
                  <a:pos x="394" y="225"/>
                </a:cxn>
                <a:cxn ang="0">
                  <a:pos x="398" y="180"/>
                </a:cxn>
                <a:cxn ang="0">
                  <a:pos x="398" y="148"/>
                </a:cxn>
                <a:cxn ang="0">
                  <a:pos x="398" y="99"/>
                </a:cxn>
                <a:cxn ang="0">
                  <a:pos x="394" y="72"/>
                </a:cxn>
                <a:cxn ang="0">
                  <a:pos x="390" y="36"/>
                </a:cxn>
                <a:cxn ang="0">
                  <a:pos x="377" y="0"/>
                </a:cxn>
                <a:cxn ang="0">
                  <a:pos x="353" y="4"/>
                </a:cxn>
                <a:cxn ang="0">
                  <a:pos x="312" y="4"/>
                </a:cxn>
                <a:cxn ang="0">
                  <a:pos x="295" y="54"/>
                </a:cxn>
                <a:cxn ang="0">
                  <a:pos x="283" y="76"/>
                </a:cxn>
                <a:cxn ang="0">
                  <a:pos x="283" y="76"/>
                </a:cxn>
                <a:cxn ang="0">
                  <a:pos x="283" y="76"/>
                </a:cxn>
              </a:cxnLst>
              <a:rect l="0" t="0" r="r" b="b"/>
              <a:pathLst>
                <a:path w="423" h="536">
                  <a:moveTo>
                    <a:pt x="283" y="76"/>
                  </a:moveTo>
                  <a:lnTo>
                    <a:pt x="193" y="256"/>
                  </a:lnTo>
                  <a:lnTo>
                    <a:pt x="176" y="288"/>
                  </a:lnTo>
                  <a:lnTo>
                    <a:pt x="160" y="306"/>
                  </a:lnTo>
                  <a:lnTo>
                    <a:pt x="135" y="328"/>
                  </a:lnTo>
                  <a:lnTo>
                    <a:pt x="111" y="346"/>
                  </a:lnTo>
                  <a:lnTo>
                    <a:pt x="86" y="360"/>
                  </a:lnTo>
                  <a:lnTo>
                    <a:pt x="62" y="369"/>
                  </a:lnTo>
                  <a:lnTo>
                    <a:pt x="33" y="378"/>
                  </a:lnTo>
                  <a:lnTo>
                    <a:pt x="0" y="378"/>
                  </a:lnTo>
                  <a:lnTo>
                    <a:pt x="12" y="405"/>
                  </a:lnTo>
                  <a:lnTo>
                    <a:pt x="21" y="427"/>
                  </a:lnTo>
                  <a:lnTo>
                    <a:pt x="37" y="450"/>
                  </a:lnTo>
                  <a:lnTo>
                    <a:pt x="53" y="468"/>
                  </a:lnTo>
                  <a:lnTo>
                    <a:pt x="70" y="486"/>
                  </a:lnTo>
                  <a:lnTo>
                    <a:pt x="94" y="499"/>
                  </a:lnTo>
                  <a:lnTo>
                    <a:pt x="111" y="508"/>
                  </a:lnTo>
                  <a:lnTo>
                    <a:pt x="131" y="522"/>
                  </a:lnTo>
                  <a:lnTo>
                    <a:pt x="160" y="526"/>
                  </a:lnTo>
                  <a:lnTo>
                    <a:pt x="180" y="531"/>
                  </a:lnTo>
                  <a:lnTo>
                    <a:pt x="209" y="535"/>
                  </a:lnTo>
                  <a:lnTo>
                    <a:pt x="230" y="535"/>
                  </a:lnTo>
                  <a:lnTo>
                    <a:pt x="254" y="535"/>
                  </a:lnTo>
                  <a:lnTo>
                    <a:pt x="279" y="531"/>
                  </a:lnTo>
                  <a:lnTo>
                    <a:pt x="303" y="522"/>
                  </a:lnTo>
                  <a:lnTo>
                    <a:pt x="328" y="517"/>
                  </a:lnTo>
                  <a:lnTo>
                    <a:pt x="349" y="504"/>
                  </a:lnTo>
                  <a:lnTo>
                    <a:pt x="369" y="490"/>
                  </a:lnTo>
                  <a:lnTo>
                    <a:pt x="385" y="481"/>
                  </a:lnTo>
                  <a:lnTo>
                    <a:pt x="398" y="472"/>
                  </a:lnTo>
                  <a:lnTo>
                    <a:pt x="410" y="459"/>
                  </a:lnTo>
                  <a:lnTo>
                    <a:pt x="422" y="450"/>
                  </a:lnTo>
                  <a:lnTo>
                    <a:pt x="344" y="315"/>
                  </a:lnTo>
                  <a:lnTo>
                    <a:pt x="361" y="297"/>
                  </a:lnTo>
                  <a:lnTo>
                    <a:pt x="381" y="261"/>
                  </a:lnTo>
                  <a:lnTo>
                    <a:pt x="394" y="225"/>
                  </a:lnTo>
                  <a:lnTo>
                    <a:pt x="398" y="180"/>
                  </a:lnTo>
                  <a:lnTo>
                    <a:pt x="398" y="148"/>
                  </a:lnTo>
                  <a:lnTo>
                    <a:pt x="398" y="99"/>
                  </a:lnTo>
                  <a:lnTo>
                    <a:pt x="394" y="72"/>
                  </a:lnTo>
                  <a:lnTo>
                    <a:pt x="390" y="36"/>
                  </a:lnTo>
                  <a:lnTo>
                    <a:pt x="377" y="0"/>
                  </a:lnTo>
                  <a:lnTo>
                    <a:pt x="353" y="4"/>
                  </a:lnTo>
                  <a:lnTo>
                    <a:pt x="312" y="4"/>
                  </a:lnTo>
                  <a:lnTo>
                    <a:pt x="295" y="54"/>
                  </a:lnTo>
                  <a:lnTo>
                    <a:pt x="283" y="76"/>
                  </a:lnTo>
                  <a:close/>
                </a:path>
              </a:pathLst>
            </a:custGeom>
            <a:solidFill>
              <a:srgbClr val="FFFFFF"/>
            </a:solidFill>
            <a:ln w="3175" cap="flat">
              <a:solidFill>
                <a:srgbClr val="000000"/>
              </a:solidFill>
              <a:prstDash val="solid"/>
              <a:round/>
              <a:headEnd/>
              <a:tailEnd/>
            </a:ln>
            <a:effectLst/>
          </p:spPr>
          <p:txBody>
            <a:bodyPr wrap="none" anchor="ctr">
              <a:spAutoFit/>
            </a:bodyPr>
            <a:lstStyle/>
            <a:p>
              <a:endParaRPr lang="zh-CN" altLang="en-US"/>
            </a:p>
          </p:txBody>
        </p:sp>
        <p:sp>
          <p:nvSpPr>
            <p:cNvPr id="18" name="Freeform 255"/>
            <p:cNvSpPr>
              <a:spLocks/>
            </p:cNvSpPr>
            <p:nvPr/>
          </p:nvSpPr>
          <p:spPr bwMode="auto">
            <a:xfrm>
              <a:off x="2784" y="2561"/>
              <a:ext cx="534" cy="401"/>
            </a:xfrm>
            <a:custGeom>
              <a:avLst/>
              <a:gdLst/>
              <a:ahLst/>
              <a:cxnLst>
                <a:cxn ang="0">
                  <a:pos x="533" y="220"/>
                </a:cxn>
                <a:cxn ang="0">
                  <a:pos x="529" y="225"/>
                </a:cxn>
                <a:cxn ang="0">
                  <a:pos x="521" y="225"/>
                </a:cxn>
                <a:cxn ang="0">
                  <a:pos x="512" y="220"/>
                </a:cxn>
                <a:cxn ang="0">
                  <a:pos x="508" y="211"/>
                </a:cxn>
                <a:cxn ang="0">
                  <a:pos x="508" y="193"/>
                </a:cxn>
                <a:cxn ang="0">
                  <a:pos x="508" y="175"/>
                </a:cxn>
                <a:cxn ang="0">
                  <a:pos x="504" y="162"/>
                </a:cxn>
                <a:cxn ang="0">
                  <a:pos x="504" y="162"/>
                </a:cxn>
                <a:cxn ang="0">
                  <a:pos x="496" y="157"/>
                </a:cxn>
                <a:cxn ang="0">
                  <a:pos x="492" y="148"/>
                </a:cxn>
                <a:cxn ang="0">
                  <a:pos x="471" y="144"/>
                </a:cxn>
                <a:cxn ang="0">
                  <a:pos x="455" y="139"/>
                </a:cxn>
                <a:cxn ang="0">
                  <a:pos x="430" y="135"/>
                </a:cxn>
                <a:cxn ang="0">
                  <a:pos x="410" y="135"/>
                </a:cxn>
                <a:cxn ang="0">
                  <a:pos x="381" y="135"/>
                </a:cxn>
                <a:cxn ang="0">
                  <a:pos x="250" y="139"/>
                </a:cxn>
                <a:cxn ang="0">
                  <a:pos x="201" y="135"/>
                </a:cxn>
                <a:cxn ang="0">
                  <a:pos x="168" y="130"/>
                </a:cxn>
                <a:cxn ang="0">
                  <a:pos x="135" y="126"/>
                </a:cxn>
                <a:cxn ang="0">
                  <a:pos x="107" y="112"/>
                </a:cxn>
                <a:cxn ang="0">
                  <a:pos x="78" y="94"/>
                </a:cxn>
                <a:cxn ang="0">
                  <a:pos x="57" y="76"/>
                </a:cxn>
                <a:cxn ang="0">
                  <a:pos x="37" y="54"/>
                </a:cxn>
                <a:cxn ang="0">
                  <a:pos x="16" y="27"/>
                </a:cxn>
                <a:cxn ang="0">
                  <a:pos x="0" y="0"/>
                </a:cxn>
                <a:cxn ang="0">
                  <a:pos x="0" y="18"/>
                </a:cxn>
                <a:cxn ang="0">
                  <a:pos x="0" y="36"/>
                </a:cxn>
                <a:cxn ang="0">
                  <a:pos x="4" y="58"/>
                </a:cxn>
                <a:cxn ang="0">
                  <a:pos x="4" y="76"/>
                </a:cxn>
                <a:cxn ang="0">
                  <a:pos x="12" y="99"/>
                </a:cxn>
                <a:cxn ang="0">
                  <a:pos x="20" y="117"/>
                </a:cxn>
                <a:cxn ang="0">
                  <a:pos x="41" y="162"/>
                </a:cxn>
                <a:cxn ang="0">
                  <a:pos x="61" y="193"/>
                </a:cxn>
                <a:cxn ang="0">
                  <a:pos x="86" y="220"/>
                </a:cxn>
                <a:cxn ang="0">
                  <a:pos x="98" y="234"/>
                </a:cxn>
                <a:cxn ang="0">
                  <a:pos x="119" y="252"/>
                </a:cxn>
                <a:cxn ang="0">
                  <a:pos x="135" y="261"/>
                </a:cxn>
                <a:cxn ang="0">
                  <a:pos x="152" y="270"/>
                </a:cxn>
                <a:cxn ang="0">
                  <a:pos x="197" y="288"/>
                </a:cxn>
                <a:cxn ang="0">
                  <a:pos x="217" y="292"/>
                </a:cxn>
                <a:cxn ang="0">
                  <a:pos x="234" y="297"/>
                </a:cxn>
                <a:cxn ang="0">
                  <a:pos x="258" y="301"/>
                </a:cxn>
                <a:cxn ang="0">
                  <a:pos x="258" y="306"/>
                </a:cxn>
                <a:cxn ang="0">
                  <a:pos x="258" y="315"/>
                </a:cxn>
                <a:cxn ang="0">
                  <a:pos x="262" y="324"/>
                </a:cxn>
                <a:cxn ang="0">
                  <a:pos x="266" y="328"/>
                </a:cxn>
                <a:cxn ang="0">
                  <a:pos x="283" y="342"/>
                </a:cxn>
                <a:cxn ang="0">
                  <a:pos x="299" y="346"/>
                </a:cxn>
                <a:cxn ang="0">
                  <a:pos x="316" y="351"/>
                </a:cxn>
                <a:cxn ang="0">
                  <a:pos x="340" y="355"/>
                </a:cxn>
                <a:cxn ang="0">
                  <a:pos x="361" y="360"/>
                </a:cxn>
                <a:cxn ang="0">
                  <a:pos x="361" y="364"/>
                </a:cxn>
                <a:cxn ang="0">
                  <a:pos x="369" y="378"/>
                </a:cxn>
                <a:cxn ang="0">
                  <a:pos x="385" y="391"/>
                </a:cxn>
                <a:cxn ang="0">
                  <a:pos x="418" y="400"/>
                </a:cxn>
                <a:cxn ang="0">
                  <a:pos x="443" y="400"/>
                </a:cxn>
                <a:cxn ang="0">
                  <a:pos x="496" y="310"/>
                </a:cxn>
                <a:cxn ang="0">
                  <a:pos x="533" y="220"/>
                </a:cxn>
                <a:cxn ang="0">
                  <a:pos x="533" y="220"/>
                </a:cxn>
                <a:cxn ang="0">
                  <a:pos x="533" y="220"/>
                </a:cxn>
              </a:cxnLst>
              <a:rect l="0" t="0" r="r" b="b"/>
              <a:pathLst>
                <a:path w="534" h="401">
                  <a:moveTo>
                    <a:pt x="533" y="220"/>
                  </a:moveTo>
                  <a:lnTo>
                    <a:pt x="529" y="225"/>
                  </a:lnTo>
                  <a:lnTo>
                    <a:pt x="521" y="225"/>
                  </a:lnTo>
                  <a:lnTo>
                    <a:pt x="512" y="220"/>
                  </a:lnTo>
                  <a:lnTo>
                    <a:pt x="508" y="211"/>
                  </a:lnTo>
                  <a:lnTo>
                    <a:pt x="508" y="193"/>
                  </a:lnTo>
                  <a:lnTo>
                    <a:pt x="508" y="175"/>
                  </a:lnTo>
                  <a:lnTo>
                    <a:pt x="504" y="162"/>
                  </a:lnTo>
                  <a:lnTo>
                    <a:pt x="496" y="157"/>
                  </a:lnTo>
                  <a:lnTo>
                    <a:pt x="492" y="148"/>
                  </a:lnTo>
                  <a:lnTo>
                    <a:pt x="471" y="144"/>
                  </a:lnTo>
                  <a:lnTo>
                    <a:pt x="455" y="139"/>
                  </a:lnTo>
                  <a:lnTo>
                    <a:pt x="430" y="135"/>
                  </a:lnTo>
                  <a:lnTo>
                    <a:pt x="410" y="135"/>
                  </a:lnTo>
                  <a:lnTo>
                    <a:pt x="381" y="135"/>
                  </a:lnTo>
                  <a:lnTo>
                    <a:pt x="250" y="139"/>
                  </a:lnTo>
                  <a:lnTo>
                    <a:pt x="201" y="135"/>
                  </a:lnTo>
                  <a:lnTo>
                    <a:pt x="168" y="130"/>
                  </a:lnTo>
                  <a:lnTo>
                    <a:pt x="135" y="126"/>
                  </a:lnTo>
                  <a:lnTo>
                    <a:pt x="107" y="112"/>
                  </a:lnTo>
                  <a:lnTo>
                    <a:pt x="78" y="94"/>
                  </a:lnTo>
                  <a:lnTo>
                    <a:pt x="57" y="76"/>
                  </a:lnTo>
                  <a:lnTo>
                    <a:pt x="37" y="54"/>
                  </a:lnTo>
                  <a:lnTo>
                    <a:pt x="16" y="27"/>
                  </a:lnTo>
                  <a:lnTo>
                    <a:pt x="0" y="0"/>
                  </a:lnTo>
                  <a:lnTo>
                    <a:pt x="0" y="18"/>
                  </a:lnTo>
                  <a:lnTo>
                    <a:pt x="0" y="36"/>
                  </a:lnTo>
                  <a:lnTo>
                    <a:pt x="4" y="58"/>
                  </a:lnTo>
                  <a:lnTo>
                    <a:pt x="4" y="76"/>
                  </a:lnTo>
                  <a:lnTo>
                    <a:pt x="12" y="99"/>
                  </a:lnTo>
                  <a:lnTo>
                    <a:pt x="20" y="117"/>
                  </a:lnTo>
                  <a:lnTo>
                    <a:pt x="41" y="162"/>
                  </a:lnTo>
                  <a:lnTo>
                    <a:pt x="61" y="193"/>
                  </a:lnTo>
                  <a:lnTo>
                    <a:pt x="86" y="220"/>
                  </a:lnTo>
                  <a:lnTo>
                    <a:pt x="98" y="234"/>
                  </a:lnTo>
                  <a:lnTo>
                    <a:pt x="119" y="252"/>
                  </a:lnTo>
                  <a:lnTo>
                    <a:pt x="135" y="261"/>
                  </a:lnTo>
                  <a:lnTo>
                    <a:pt x="152" y="270"/>
                  </a:lnTo>
                  <a:lnTo>
                    <a:pt x="197" y="288"/>
                  </a:lnTo>
                  <a:lnTo>
                    <a:pt x="217" y="292"/>
                  </a:lnTo>
                  <a:lnTo>
                    <a:pt x="234" y="297"/>
                  </a:lnTo>
                  <a:lnTo>
                    <a:pt x="258" y="301"/>
                  </a:lnTo>
                  <a:lnTo>
                    <a:pt x="258" y="306"/>
                  </a:lnTo>
                  <a:lnTo>
                    <a:pt x="258" y="315"/>
                  </a:lnTo>
                  <a:lnTo>
                    <a:pt x="262" y="324"/>
                  </a:lnTo>
                  <a:lnTo>
                    <a:pt x="266" y="328"/>
                  </a:lnTo>
                  <a:lnTo>
                    <a:pt x="283" y="342"/>
                  </a:lnTo>
                  <a:lnTo>
                    <a:pt x="299" y="346"/>
                  </a:lnTo>
                  <a:lnTo>
                    <a:pt x="316" y="351"/>
                  </a:lnTo>
                  <a:lnTo>
                    <a:pt x="340" y="355"/>
                  </a:lnTo>
                  <a:lnTo>
                    <a:pt x="361" y="360"/>
                  </a:lnTo>
                  <a:lnTo>
                    <a:pt x="361" y="364"/>
                  </a:lnTo>
                  <a:lnTo>
                    <a:pt x="369" y="378"/>
                  </a:lnTo>
                  <a:lnTo>
                    <a:pt x="385" y="391"/>
                  </a:lnTo>
                  <a:lnTo>
                    <a:pt x="418" y="400"/>
                  </a:lnTo>
                  <a:lnTo>
                    <a:pt x="443" y="400"/>
                  </a:lnTo>
                  <a:lnTo>
                    <a:pt x="496" y="310"/>
                  </a:lnTo>
                  <a:lnTo>
                    <a:pt x="533" y="220"/>
                  </a:lnTo>
                  <a:close/>
                </a:path>
              </a:pathLst>
            </a:custGeom>
            <a:solidFill>
              <a:srgbClr val="FFFFFF"/>
            </a:solidFill>
            <a:ln w="3175" cap="flat">
              <a:solidFill>
                <a:srgbClr val="000000"/>
              </a:solidFill>
              <a:prstDash val="solid"/>
              <a:round/>
              <a:headEnd/>
              <a:tailEnd/>
            </a:ln>
            <a:effectLst/>
          </p:spPr>
          <p:txBody>
            <a:bodyPr wrap="none" anchor="ctr">
              <a:spAutoFit/>
            </a:bodyPr>
            <a:lstStyle/>
            <a:p>
              <a:endParaRPr lang="zh-CN" altLang="en-US"/>
            </a:p>
          </p:txBody>
        </p:sp>
        <p:grpSp>
          <p:nvGrpSpPr>
            <p:cNvPr id="19" name="Group 256"/>
            <p:cNvGrpSpPr>
              <a:grpSpLocks/>
            </p:cNvGrpSpPr>
            <p:nvPr/>
          </p:nvGrpSpPr>
          <p:grpSpPr bwMode="auto">
            <a:xfrm>
              <a:off x="3171" y="2519"/>
              <a:ext cx="490" cy="280"/>
              <a:chOff x="3171" y="2519"/>
              <a:chExt cx="490" cy="280"/>
            </a:xfrm>
          </p:grpSpPr>
          <p:sp>
            <p:nvSpPr>
              <p:cNvPr id="22" name="Freeform 257"/>
              <p:cNvSpPr>
                <a:spLocks/>
              </p:cNvSpPr>
              <p:nvPr/>
            </p:nvSpPr>
            <p:spPr bwMode="auto">
              <a:xfrm>
                <a:off x="3435" y="2596"/>
                <a:ext cx="161" cy="107"/>
              </a:xfrm>
              <a:custGeom>
                <a:avLst/>
                <a:gdLst/>
                <a:ahLst/>
                <a:cxnLst>
                  <a:cxn ang="0">
                    <a:pos x="158" y="2"/>
                  </a:cxn>
                  <a:cxn ang="0">
                    <a:pos x="155" y="5"/>
                  </a:cxn>
                  <a:cxn ang="0">
                    <a:pos x="152" y="10"/>
                  </a:cxn>
                  <a:cxn ang="0">
                    <a:pos x="148" y="16"/>
                  </a:cxn>
                  <a:cxn ang="0">
                    <a:pos x="144" y="22"/>
                  </a:cxn>
                  <a:cxn ang="0">
                    <a:pos x="139" y="29"/>
                  </a:cxn>
                  <a:cxn ang="0">
                    <a:pos x="133" y="35"/>
                  </a:cxn>
                  <a:cxn ang="0">
                    <a:pos x="127" y="41"/>
                  </a:cxn>
                  <a:cxn ang="0">
                    <a:pos x="119" y="46"/>
                  </a:cxn>
                  <a:cxn ang="0">
                    <a:pos x="112" y="52"/>
                  </a:cxn>
                  <a:cxn ang="0">
                    <a:pos x="103" y="57"/>
                  </a:cxn>
                  <a:cxn ang="0">
                    <a:pos x="94" y="61"/>
                  </a:cxn>
                  <a:cxn ang="0">
                    <a:pos x="85" y="66"/>
                  </a:cxn>
                  <a:cxn ang="0">
                    <a:pos x="76" y="70"/>
                  </a:cxn>
                  <a:cxn ang="0">
                    <a:pos x="68" y="75"/>
                  </a:cxn>
                  <a:cxn ang="0">
                    <a:pos x="59" y="79"/>
                  </a:cxn>
                  <a:cxn ang="0">
                    <a:pos x="51" y="84"/>
                  </a:cxn>
                  <a:cxn ang="0">
                    <a:pos x="42" y="88"/>
                  </a:cxn>
                  <a:cxn ang="0">
                    <a:pos x="33" y="92"/>
                  </a:cxn>
                  <a:cxn ang="0">
                    <a:pos x="23" y="95"/>
                  </a:cxn>
                  <a:cxn ang="0">
                    <a:pos x="13" y="99"/>
                  </a:cxn>
                  <a:cxn ang="0">
                    <a:pos x="6" y="101"/>
                  </a:cxn>
                  <a:cxn ang="0">
                    <a:pos x="2" y="102"/>
                  </a:cxn>
                  <a:cxn ang="0">
                    <a:pos x="0" y="103"/>
                  </a:cxn>
                  <a:cxn ang="0">
                    <a:pos x="0" y="103"/>
                  </a:cxn>
                  <a:cxn ang="0">
                    <a:pos x="0" y="103"/>
                  </a:cxn>
                  <a:cxn ang="0">
                    <a:pos x="1" y="104"/>
                  </a:cxn>
                  <a:cxn ang="0">
                    <a:pos x="2" y="105"/>
                  </a:cxn>
                  <a:cxn ang="0">
                    <a:pos x="3" y="106"/>
                  </a:cxn>
                  <a:cxn ang="0">
                    <a:pos x="5" y="106"/>
                  </a:cxn>
                  <a:cxn ang="0">
                    <a:pos x="9" y="106"/>
                  </a:cxn>
                  <a:cxn ang="0">
                    <a:pos x="13" y="106"/>
                  </a:cxn>
                  <a:cxn ang="0">
                    <a:pos x="18" y="104"/>
                  </a:cxn>
                  <a:cxn ang="0">
                    <a:pos x="25" y="102"/>
                  </a:cxn>
                  <a:cxn ang="0">
                    <a:pos x="32" y="100"/>
                  </a:cxn>
                  <a:cxn ang="0">
                    <a:pos x="41" y="97"/>
                  </a:cxn>
                  <a:cxn ang="0">
                    <a:pos x="50" y="94"/>
                  </a:cxn>
                  <a:cxn ang="0">
                    <a:pos x="59" y="89"/>
                  </a:cxn>
                  <a:cxn ang="0">
                    <a:pos x="68" y="85"/>
                  </a:cxn>
                  <a:cxn ang="0">
                    <a:pos x="77" y="80"/>
                  </a:cxn>
                  <a:cxn ang="0">
                    <a:pos x="87" y="74"/>
                  </a:cxn>
                  <a:cxn ang="0">
                    <a:pos x="96" y="68"/>
                  </a:cxn>
                  <a:cxn ang="0">
                    <a:pos x="105" y="61"/>
                  </a:cxn>
                  <a:cxn ang="0">
                    <a:pos x="114" y="53"/>
                  </a:cxn>
                  <a:cxn ang="0">
                    <a:pos x="123" y="45"/>
                  </a:cxn>
                  <a:cxn ang="0">
                    <a:pos x="132" y="37"/>
                  </a:cxn>
                  <a:cxn ang="0">
                    <a:pos x="139" y="29"/>
                  </a:cxn>
                  <a:cxn ang="0">
                    <a:pos x="146" y="20"/>
                  </a:cxn>
                  <a:cxn ang="0">
                    <a:pos x="152" y="11"/>
                  </a:cxn>
                  <a:cxn ang="0">
                    <a:pos x="156" y="5"/>
                  </a:cxn>
                  <a:cxn ang="0">
                    <a:pos x="159" y="1"/>
                  </a:cxn>
                  <a:cxn ang="0">
                    <a:pos x="160" y="0"/>
                  </a:cxn>
                  <a:cxn ang="0">
                    <a:pos x="160" y="0"/>
                  </a:cxn>
                  <a:cxn ang="0">
                    <a:pos x="160" y="0"/>
                  </a:cxn>
                  <a:cxn ang="0">
                    <a:pos x="160" y="0"/>
                  </a:cxn>
                  <a:cxn ang="0">
                    <a:pos x="160" y="0"/>
                  </a:cxn>
                </a:cxnLst>
                <a:rect l="0" t="0" r="r" b="b"/>
                <a:pathLst>
                  <a:path w="161" h="107">
                    <a:moveTo>
                      <a:pt x="160" y="0"/>
                    </a:moveTo>
                    <a:lnTo>
                      <a:pt x="159" y="0"/>
                    </a:lnTo>
                    <a:lnTo>
                      <a:pt x="159" y="1"/>
                    </a:lnTo>
                    <a:lnTo>
                      <a:pt x="158" y="2"/>
                    </a:lnTo>
                    <a:lnTo>
                      <a:pt x="157" y="2"/>
                    </a:lnTo>
                    <a:lnTo>
                      <a:pt x="157" y="3"/>
                    </a:lnTo>
                    <a:lnTo>
                      <a:pt x="156" y="4"/>
                    </a:lnTo>
                    <a:lnTo>
                      <a:pt x="155" y="5"/>
                    </a:lnTo>
                    <a:lnTo>
                      <a:pt x="155" y="6"/>
                    </a:lnTo>
                    <a:lnTo>
                      <a:pt x="154" y="7"/>
                    </a:lnTo>
                    <a:lnTo>
                      <a:pt x="153" y="9"/>
                    </a:lnTo>
                    <a:lnTo>
                      <a:pt x="152" y="10"/>
                    </a:lnTo>
                    <a:lnTo>
                      <a:pt x="151" y="11"/>
                    </a:lnTo>
                    <a:lnTo>
                      <a:pt x="150" y="13"/>
                    </a:lnTo>
                    <a:lnTo>
                      <a:pt x="149" y="14"/>
                    </a:lnTo>
                    <a:lnTo>
                      <a:pt x="148" y="16"/>
                    </a:lnTo>
                    <a:lnTo>
                      <a:pt x="147" y="18"/>
                    </a:lnTo>
                    <a:lnTo>
                      <a:pt x="146" y="19"/>
                    </a:lnTo>
                    <a:lnTo>
                      <a:pt x="145" y="21"/>
                    </a:lnTo>
                    <a:lnTo>
                      <a:pt x="144" y="22"/>
                    </a:lnTo>
                    <a:lnTo>
                      <a:pt x="143" y="24"/>
                    </a:lnTo>
                    <a:lnTo>
                      <a:pt x="142" y="26"/>
                    </a:lnTo>
                    <a:lnTo>
                      <a:pt x="140" y="27"/>
                    </a:lnTo>
                    <a:lnTo>
                      <a:pt x="139" y="29"/>
                    </a:lnTo>
                    <a:lnTo>
                      <a:pt x="138" y="30"/>
                    </a:lnTo>
                    <a:lnTo>
                      <a:pt x="136" y="32"/>
                    </a:lnTo>
                    <a:lnTo>
                      <a:pt x="135" y="33"/>
                    </a:lnTo>
                    <a:lnTo>
                      <a:pt x="133" y="35"/>
                    </a:lnTo>
                    <a:lnTo>
                      <a:pt x="132" y="36"/>
                    </a:lnTo>
                    <a:lnTo>
                      <a:pt x="130" y="38"/>
                    </a:lnTo>
                    <a:lnTo>
                      <a:pt x="128" y="39"/>
                    </a:lnTo>
                    <a:lnTo>
                      <a:pt x="127" y="41"/>
                    </a:lnTo>
                    <a:lnTo>
                      <a:pt x="125" y="42"/>
                    </a:lnTo>
                    <a:lnTo>
                      <a:pt x="123" y="44"/>
                    </a:lnTo>
                    <a:lnTo>
                      <a:pt x="121" y="45"/>
                    </a:lnTo>
                    <a:lnTo>
                      <a:pt x="119" y="46"/>
                    </a:lnTo>
                    <a:lnTo>
                      <a:pt x="117" y="48"/>
                    </a:lnTo>
                    <a:lnTo>
                      <a:pt x="116" y="49"/>
                    </a:lnTo>
                    <a:lnTo>
                      <a:pt x="114" y="50"/>
                    </a:lnTo>
                    <a:lnTo>
                      <a:pt x="112" y="52"/>
                    </a:lnTo>
                    <a:lnTo>
                      <a:pt x="110" y="53"/>
                    </a:lnTo>
                    <a:lnTo>
                      <a:pt x="107" y="54"/>
                    </a:lnTo>
                    <a:lnTo>
                      <a:pt x="105" y="55"/>
                    </a:lnTo>
                    <a:lnTo>
                      <a:pt x="103" y="57"/>
                    </a:lnTo>
                    <a:lnTo>
                      <a:pt x="101" y="58"/>
                    </a:lnTo>
                    <a:lnTo>
                      <a:pt x="99" y="59"/>
                    </a:lnTo>
                    <a:lnTo>
                      <a:pt x="97" y="60"/>
                    </a:lnTo>
                    <a:lnTo>
                      <a:pt x="94" y="61"/>
                    </a:lnTo>
                    <a:lnTo>
                      <a:pt x="92" y="63"/>
                    </a:lnTo>
                    <a:lnTo>
                      <a:pt x="90" y="64"/>
                    </a:lnTo>
                    <a:lnTo>
                      <a:pt x="88" y="65"/>
                    </a:lnTo>
                    <a:lnTo>
                      <a:pt x="85" y="66"/>
                    </a:lnTo>
                    <a:lnTo>
                      <a:pt x="83" y="67"/>
                    </a:lnTo>
                    <a:lnTo>
                      <a:pt x="81" y="68"/>
                    </a:lnTo>
                    <a:lnTo>
                      <a:pt x="79" y="69"/>
                    </a:lnTo>
                    <a:lnTo>
                      <a:pt x="76" y="70"/>
                    </a:lnTo>
                    <a:lnTo>
                      <a:pt x="74" y="72"/>
                    </a:lnTo>
                    <a:lnTo>
                      <a:pt x="72" y="73"/>
                    </a:lnTo>
                    <a:lnTo>
                      <a:pt x="70" y="74"/>
                    </a:lnTo>
                    <a:lnTo>
                      <a:pt x="68" y="75"/>
                    </a:lnTo>
                    <a:lnTo>
                      <a:pt x="66" y="76"/>
                    </a:lnTo>
                    <a:lnTo>
                      <a:pt x="63" y="77"/>
                    </a:lnTo>
                    <a:lnTo>
                      <a:pt x="61" y="78"/>
                    </a:lnTo>
                    <a:lnTo>
                      <a:pt x="59" y="79"/>
                    </a:lnTo>
                    <a:lnTo>
                      <a:pt x="57" y="81"/>
                    </a:lnTo>
                    <a:lnTo>
                      <a:pt x="55" y="82"/>
                    </a:lnTo>
                    <a:lnTo>
                      <a:pt x="53" y="83"/>
                    </a:lnTo>
                    <a:lnTo>
                      <a:pt x="51" y="84"/>
                    </a:lnTo>
                    <a:lnTo>
                      <a:pt x="49" y="85"/>
                    </a:lnTo>
                    <a:lnTo>
                      <a:pt x="47" y="86"/>
                    </a:lnTo>
                    <a:lnTo>
                      <a:pt x="44" y="87"/>
                    </a:lnTo>
                    <a:lnTo>
                      <a:pt x="42" y="88"/>
                    </a:lnTo>
                    <a:lnTo>
                      <a:pt x="40" y="89"/>
                    </a:lnTo>
                    <a:lnTo>
                      <a:pt x="37" y="90"/>
                    </a:lnTo>
                    <a:lnTo>
                      <a:pt x="35" y="91"/>
                    </a:lnTo>
                    <a:lnTo>
                      <a:pt x="33" y="92"/>
                    </a:lnTo>
                    <a:lnTo>
                      <a:pt x="30" y="93"/>
                    </a:lnTo>
                    <a:lnTo>
                      <a:pt x="28" y="94"/>
                    </a:lnTo>
                    <a:lnTo>
                      <a:pt x="25" y="95"/>
                    </a:lnTo>
                    <a:lnTo>
                      <a:pt x="23" y="95"/>
                    </a:lnTo>
                    <a:lnTo>
                      <a:pt x="20" y="96"/>
                    </a:lnTo>
                    <a:lnTo>
                      <a:pt x="18" y="97"/>
                    </a:lnTo>
                    <a:lnTo>
                      <a:pt x="16" y="98"/>
                    </a:lnTo>
                    <a:lnTo>
                      <a:pt x="13" y="99"/>
                    </a:lnTo>
                    <a:lnTo>
                      <a:pt x="11" y="99"/>
                    </a:lnTo>
                    <a:lnTo>
                      <a:pt x="10" y="100"/>
                    </a:lnTo>
                    <a:lnTo>
                      <a:pt x="8" y="100"/>
                    </a:lnTo>
                    <a:lnTo>
                      <a:pt x="6" y="101"/>
                    </a:lnTo>
                    <a:lnTo>
                      <a:pt x="5" y="101"/>
                    </a:lnTo>
                    <a:lnTo>
                      <a:pt x="4" y="102"/>
                    </a:lnTo>
                    <a:lnTo>
                      <a:pt x="3" y="102"/>
                    </a:lnTo>
                    <a:lnTo>
                      <a:pt x="2" y="102"/>
                    </a:lnTo>
                    <a:lnTo>
                      <a:pt x="1" y="103"/>
                    </a:lnTo>
                    <a:lnTo>
                      <a:pt x="0" y="103"/>
                    </a:lnTo>
                    <a:lnTo>
                      <a:pt x="0" y="104"/>
                    </a:lnTo>
                    <a:lnTo>
                      <a:pt x="1" y="104"/>
                    </a:lnTo>
                    <a:lnTo>
                      <a:pt x="1" y="105"/>
                    </a:lnTo>
                    <a:lnTo>
                      <a:pt x="2" y="105"/>
                    </a:lnTo>
                    <a:lnTo>
                      <a:pt x="2" y="106"/>
                    </a:lnTo>
                    <a:lnTo>
                      <a:pt x="3" y="106"/>
                    </a:lnTo>
                    <a:lnTo>
                      <a:pt x="4" y="106"/>
                    </a:lnTo>
                    <a:lnTo>
                      <a:pt x="5" y="106"/>
                    </a:lnTo>
                    <a:lnTo>
                      <a:pt x="6" y="106"/>
                    </a:lnTo>
                    <a:lnTo>
                      <a:pt x="7" y="106"/>
                    </a:lnTo>
                    <a:lnTo>
                      <a:pt x="8" y="106"/>
                    </a:lnTo>
                    <a:lnTo>
                      <a:pt x="9" y="106"/>
                    </a:lnTo>
                    <a:lnTo>
                      <a:pt x="10" y="106"/>
                    </a:lnTo>
                    <a:lnTo>
                      <a:pt x="11" y="106"/>
                    </a:lnTo>
                    <a:lnTo>
                      <a:pt x="12" y="106"/>
                    </a:lnTo>
                    <a:lnTo>
                      <a:pt x="13" y="106"/>
                    </a:lnTo>
                    <a:lnTo>
                      <a:pt x="14" y="105"/>
                    </a:lnTo>
                    <a:lnTo>
                      <a:pt x="16" y="105"/>
                    </a:lnTo>
                    <a:lnTo>
                      <a:pt x="17" y="105"/>
                    </a:lnTo>
                    <a:lnTo>
                      <a:pt x="18" y="104"/>
                    </a:lnTo>
                    <a:lnTo>
                      <a:pt x="20" y="104"/>
                    </a:lnTo>
                    <a:lnTo>
                      <a:pt x="21" y="103"/>
                    </a:lnTo>
                    <a:lnTo>
                      <a:pt x="23" y="103"/>
                    </a:lnTo>
                    <a:lnTo>
                      <a:pt x="25" y="102"/>
                    </a:lnTo>
                    <a:lnTo>
                      <a:pt x="26" y="102"/>
                    </a:lnTo>
                    <a:lnTo>
                      <a:pt x="28" y="101"/>
                    </a:lnTo>
                    <a:lnTo>
                      <a:pt x="30" y="101"/>
                    </a:lnTo>
                    <a:lnTo>
                      <a:pt x="32" y="100"/>
                    </a:lnTo>
                    <a:lnTo>
                      <a:pt x="34" y="99"/>
                    </a:lnTo>
                    <a:lnTo>
                      <a:pt x="36" y="99"/>
                    </a:lnTo>
                    <a:lnTo>
                      <a:pt x="38" y="98"/>
                    </a:lnTo>
                    <a:lnTo>
                      <a:pt x="41" y="97"/>
                    </a:lnTo>
                    <a:lnTo>
                      <a:pt x="43" y="96"/>
                    </a:lnTo>
                    <a:lnTo>
                      <a:pt x="45" y="95"/>
                    </a:lnTo>
                    <a:lnTo>
                      <a:pt x="48" y="94"/>
                    </a:lnTo>
                    <a:lnTo>
                      <a:pt x="50" y="94"/>
                    </a:lnTo>
                    <a:lnTo>
                      <a:pt x="52" y="93"/>
                    </a:lnTo>
                    <a:lnTo>
                      <a:pt x="54" y="92"/>
                    </a:lnTo>
                    <a:lnTo>
                      <a:pt x="57" y="91"/>
                    </a:lnTo>
                    <a:lnTo>
                      <a:pt x="59" y="89"/>
                    </a:lnTo>
                    <a:lnTo>
                      <a:pt x="61" y="88"/>
                    </a:lnTo>
                    <a:lnTo>
                      <a:pt x="64" y="87"/>
                    </a:lnTo>
                    <a:lnTo>
                      <a:pt x="66" y="86"/>
                    </a:lnTo>
                    <a:lnTo>
                      <a:pt x="68" y="85"/>
                    </a:lnTo>
                    <a:lnTo>
                      <a:pt x="71" y="84"/>
                    </a:lnTo>
                    <a:lnTo>
                      <a:pt x="73" y="82"/>
                    </a:lnTo>
                    <a:lnTo>
                      <a:pt x="75" y="81"/>
                    </a:lnTo>
                    <a:lnTo>
                      <a:pt x="77" y="80"/>
                    </a:lnTo>
                    <a:lnTo>
                      <a:pt x="80" y="78"/>
                    </a:lnTo>
                    <a:lnTo>
                      <a:pt x="82" y="77"/>
                    </a:lnTo>
                    <a:lnTo>
                      <a:pt x="84" y="75"/>
                    </a:lnTo>
                    <a:lnTo>
                      <a:pt x="87" y="74"/>
                    </a:lnTo>
                    <a:lnTo>
                      <a:pt x="89" y="72"/>
                    </a:lnTo>
                    <a:lnTo>
                      <a:pt x="91" y="71"/>
                    </a:lnTo>
                    <a:lnTo>
                      <a:pt x="94" y="69"/>
                    </a:lnTo>
                    <a:lnTo>
                      <a:pt x="96" y="68"/>
                    </a:lnTo>
                    <a:lnTo>
                      <a:pt x="98" y="66"/>
                    </a:lnTo>
                    <a:lnTo>
                      <a:pt x="101" y="64"/>
                    </a:lnTo>
                    <a:lnTo>
                      <a:pt x="103" y="62"/>
                    </a:lnTo>
                    <a:lnTo>
                      <a:pt x="105" y="61"/>
                    </a:lnTo>
                    <a:lnTo>
                      <a:pt x="107" y="59"/>
                    </a:lnTo>
                    <a:lnTo>
                      <a:pt x="110" y="57"/>
                    </a:lnTo>
                    <a:lnTo>
                      <a:pt x="112" y="55"/>
                    </a:lnTo>
                    <a:lnTo>
                      <a:pt x="114" y="53"/>
                    </a:lnTo>
                    <a:lnTo>
                      <a:pt x="117" y="51"/>
                    </a:lnTo>
                    <a:lnTo>
                      <a:pt x="119" y="49"/>
                    </a:lnTo>
                    <a:lnTo>
                      <a:pt x="121" y="47"/>
                    </a:lnTo>
                    <a:lnTo>
                      <a:pt x="123" y="45"/>
                    </a:lnTo>
                    <a:lnTo>
                      <a:pt x="126" y="43"/>
                    </a:lnTo>
                    <a:lnTo>
                      <a:pt x="128" y="41"/>
                    </a:lnTo>
                    <a:lnTo>
                      <a:pt x="130" y="39"/>
                    </a:lnTo>
                    <a:lnTo>
                      <a:pt x="132" y="37"/>
                    </a:lnTo>
                    <a:lnTo>
                      <a:pt x="134" y="35"/>
                    </a:lnTo>
                    <a:lnTo>
                      <a:pt x="135" y="33"/>
                    </a:lnTo>
                    <a:lnTo>
                      <a:pt x="137" y="31"/>
                    </a:lnTo>
                    <a:lnTo>
                      <a:pt x="139" y="29"/>
                    </a:lnTo>
                    <a:lnTo>
                      <a:pt x="141" y="26"/>
                    </a:lnTo>
                    <a:lnTo>
                      <a:pt x="143" y="24"/>
                    </a:lnTo>
                    <a:lnTo>
                      <a:pt x="144" y="22"/>
                    </a:lnTo>
                    <a:lnTo>
                      <a:pt x="146" y="20"/>
                    </a:lnTo>
                    <a:lnTo>
                      <a:pt x="147" y="18"/>
                    </a:lnTo>
                    <a:lnTo>
                      <a:pt x="149" y="15"/>
                    </a:lnTo>
                    <a:lnTo>
                      <a:pt x="150" y="13"/>
                    </a:lnTo>
                    <a:lnTo>
                      <a:pt x="152" y="11"/>
                    </a:lnTo>
                    <a:lnTo>
                      <a:pt x="153" y="10"/>
                    </a:lnTo>
                    <a:lnTo>
                      <a:pt x="154" y="8"/>
                    </a:lnTo>
                    <a:lnTo>
                      <a:pt x="155" y="7"/>
                    </a:lnTo>
                    <a:lnTo>
                      <a:pt x="156" y="5"/>
                    </a:lnTo>
                    <a:lnTo>
                      <a:pt x="157" y="4"/>
                    </a:lnTo>
                    <a:lnTo>
                      <a:pt x="157" y="3"/>
                    </a:lnTo>
                    <a:lnTo>
                      <a:pt x="158" y="2"/>
                    </a:lnTo>
                    <a:lnTo>
                      <a:pt x="159" y="1"/>
                    </a:lnTo>
                    <a:lnTo>
                      <a:pt x="159" y="0"/>
                    </a:lnTo>
                    <a:lnTo>
                      <a:pt x="160"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3" name="Freeform 258"/>
              <p:cNvSpPr>
                <a:spLocks/>
              </p:cNvSpPr>
              <p:nvPr/>
            </p:nvSpPr>
            <p:spPr bwMode="auto">
              <a:xfrm>
                <a:off x="3451" y="2596"/>
                <a:ext cx="34" cy="86"/>
              </a:xfrm>
              <a:custGeom>
                <a:avLst/>
                <a:gdLst/>
                <a:ahLst/>
                <a:cxnLst>
                  <a:cxn ang="0">
                    <a:pos x="33" y="4"/>
                  </a:cxn>
                  <a:cxn ang="0">
                    <a:pos x="33" y="10"/>
                  </a:cxn>
                  <a:cxn ang="0">
                    <a:pos x="33" y="14"/>
                  </a:cxn>
                  <a:cxn ang="0">
                    <a:pos x="33" y="17"/>
                  </a:cxn>
                  <a:cxn ang="0">
                    <a:pos x="33" y="19"/>
                  </a:cxn>
                  <a:cxn ang="0">
                    <a:pos x="33" y="22"/>
                  </a:cxn>
                  <a:cxn ang="0">
                    <a:pos x="32" y="25"/>
                  </a:cxn>
                  <a:cxn ang="0">
                    <a:pos x="31" y="28"/>
                  </a:cxn>
                  <a:cxn ang="0">
                    <a:pos x="30" y="31"/>
                  </a:cxn>
                  <a:cxn ang="0">
                    <a:pos x="29" y="34"/>
                  </a:cxn>
                  <a:cxn ang="0">
                    <a:pos x="28" y="37"/>
                  </a:cxn>
                  <a:cxn ang="0">
                    <a:pos x="27" y="39"/>
                  </a:cxn>
                  <a:cxn ang="0">
                    <a:pos x="26" y="42"/>
                  </a:cxn>
                  <a:cxn ang="0">
                    <a:pos x="25" y="45"/>
                  </a:cxn>
                  <a:cxn ang="0">
                    <a:pos x="23" y="49"/>
                  </a:cxn>
                  <a:cxn ang="0">
                    <a:pos x="21" y="54"/>
                  </a:cxn>
                  <a:cxn ang="0">
                    <a:pos x="19" y="60"/>
                  </a:cxn>
                  <a:cxn ang="0">
                    <a:pos x="17" y="65"/>
                  </a:cxn>
                  <a:cxn ang="0">
                    <a:pos x="14" y="70"/>
                  </a:cxn>
                  <a:cxn ang="0">
                    <a:pos x="11" y="75"/>
                  </a:cxn>
                  <a:cxn ang="0">
                    <a:pos x="8" y="79"/>
                  </a:cxn>
                  <a:cxn ang="0">
                    <a:pos x="6" y="82"/>
                  </a:cxn>
                  <a:cxn ang="0">
                    <a:pos x="4" y="84"/>
                  </a:cxn>
                  <a:cxn ang="0">
                    <a:pos x="3" y="85"/>
                  </a:cxn>
                  <a:cxn ang="0">
                    <a:pos x="2" y="85"/>
                  </a:cxn>
                  <a:cxn ang="0">
                    <a:pos x="1" y="84"/>
                  </a:cxn>
                  <a:cxn ang="0">
                    <a:pos x="0" y="83"/>
                  </a:cxn>
                  <a:cxn ang="0">
                    <a:pos x="0" y="81"/>
                  </a:cxn>
                  <a:cxn ang="0">
                    <a:pos x="0" y="79"/>
                  </a:cxn>
                  <a:cxn ang="0">
                    <a:pos x="0" y="77"/>
                  </a:cxn>
                  <a:cxn ang="0">
                    <a:pos x="0" y="75"/>
                  </a:cxn>
                  <a:cxn ang="0">
                    <a:pos x="0" y="74"/>
                  </a:cxn>
                  <a:cxn ang="0">
                    <a:pos x="0" y="73"/>
                  </a:cxn>
                  <a:cxn ang="0">
                    <a:pos x="1" y="70"/>
                  </a:cxn>
                  <a:cxn ang="0">
                    <a:pos x="1" y="66"/>
                  </a:cxn>
                  <a:cxn ang="0">
                    <a:pos x="2" y="62"/>
                  </a:cxn>
                  <a:cxn ang="0">
                    <a:pos x="3" y="56"/>
                  </a:cxn>
                  <a:cxn ang="0">
                    <a:pos x="4" y="51"/>
                  </a:cxn>
                  <a:cxn ang="0">
                    <a:pos x="6" y="46"/>
                  </a:cxn>
                  <a:cxn ang="0">
                    <a:pos x="8" y="41"/>
                  </a:cxn>
                  <a:cxn ang="0">
                    <a:pos x="10" y="36"/>
                  </a:cxn>
                  <a:cxn ang="0">
                    <a:pos x="13" y="31"/>
                  </a:cxn>
                  <a:cxn ang="0">
                    <a:pos x="17" y="24"/>
                  </a:cxn>
                  <a:cxn ang="0">
                    <a:pos x="22" y="17"/>
                  </a:cxn>
                  <a:cxn ang="0">
                    <a:pos x="26" y="10"/>
                  </a:cxn>
                  <a:cxn ang="0">
                    <a:pos x="30" y="4"/>
                  </a:cxn>
                  <a:cxn ang="0">
                    <a:pos x="32" y="1"/>
                  </a:cxn>
                  <a:cxn ang="0">
                    <a:pos x="33" y="0"/>
                  </a:cxn>
                  <a:cxn ang="0">
                    <a:pos x="33" y="0"/>
                  </a:cxn>
                  <a:cxn ang="0">
                    <a:pos x="33" y="0"/>
                  </a:cxn>
                  <a:cxn ang="0">
                    <a:pos x="33" y="0"/>
                  </a:cxn>
                  <a:cxn ang="0">
                    <a:pos x="33" y="0"/>
                  </a:cxn>
                </a:cxnLst>
                <a:rect l="0" t="0" r="r" b="b"/>
                <a:pathLst>
                  <a:path w="34" h="86">
                    <a:moveTo>
                      <a:pt x="33" y="0"/>
                    </a:moveTo>
                    <a:lnTo>
                      <a:pt x="33" y="1"/>
                    </a:lnTo>
                    <a:lnTo>
                      <a:pt x="33" y="3"/>
                    </a:lnTo>
                    <a:lnTo>
                      <a:pt x="33" y="4"/>
                    </a:lnTo>
                    <a:lnTo>
                      <a:pt x="33" y="6"/>
                    </a:lnTo>
                    <a:lnTo>
                      <a:pt x="33" y="7"/>
                    </a:lnTo>
                    <a:lnTo>
                      <a:pt x="33" y="8"/>
                    </a:lnTo>
                    <a:lnTo>
                      <a:pt x="33" y="10"/>
                    </a:lnTo>
                    <a:lnTo>
                      <a:pt x="33" y="11"/>
                    </a:lnTo>
                    <a:lnTo>
                      <a:pt x="33" y="12"/>
                    </a:lnTo>
                    <a:lnTo>
                      <a:pt x="33" y="13"/>
                    </a:lnTo>
                    <a:lnTo>
                      <a:pt x="33" y="14"/>
                    </a:lnTo>
                    <a:lnTo>
                      <a:pt x="33" y="15"/>
                    </a:lnTo>
                    <a:lnTo>
                      <a:pt x="33" y="16"/>
                    </a:lnTo>
                    <a:lnTo>
                      <a:pt x="33" y="17"/>
                    </a:lnTo>
                    <a:lnTo>
                      <a:pt x="33" y="18"/>
                    </a:lnTo>
                    <a:lnTo>
                      <a:pt x="33" y="19"/>
                    </a:lnTo>
                    <a:lnTo>
                      <a:pt x="33" y="20"/>
                    </a:lnTo>
                    <a:lnTo>
                      <a:pt x="33" y="21"/>
                    </a:lnTo>
                    <a:lnTo>
                      <a:pt x="33" y="22"/>
                    </a:lnTo>
                    <a:lnTo>
                      <a:pt x="33" y="23"/>
                    </a:lnTo>
                    <a:lnTo>
                      <a:pt x="32" y="23"/>
                    </a:lnTo>
                    <a:lnTo>
                      <a:pt x="32" y="24"/>
                    </a:lnTo>
                    <a:lnTo>
                      <a:pt x="32" y="25"/>
                    </a:lnTo>
                    <a:lnTo>
                      <a:pt x="32" y="26"/>
                    </a:lnTo>
                    <a:lnTo>
                      <a:pt x="31" y="27"/>
                    </a:lnTo>
                    <a:lnTo>
                      <a:pt x="31" y="28"/>
                    </a:lnTo>
                    <a:lnTo>
                      <a:pt x="31" y="29"/>
                    </a:lnTo>
                    <a:lnTo>
                      <a:pt x="31" y="30"/>
                    </a:lnTo>
                    <a:lnTo>
                      <a:pt x="30" y="30"/>
                    </a:lnTo>
                    <a:lnTo>
                      <a:pt x="30" y="31"/>
                    </a:lnTo>
                    <a:lnTo>
                      <a:pt x="30" y="32"/>
                    </a:lnTo>
                    <a:lnTo>
                      <a:pt x="30" y="33"/>
                    </a:lnTo>
                    <a:lnTo>
                      <a:pt x="29" y="33"/>
                    </a:lnTo>
                    <a:lnTo>
                      <a:pt x="29" y="34"/>
                    </a:lnTo>
                    <a:lnTo>
                      <a:pt x="29" y="35"/>
                    </a:lnTo>
                    <a:lnTo>
                      <a:pt x="29" y="36"/>
                    </a:lnTo>
                    <a:lnTo>
                      <a:pt x="28" y="36"/>
                    </a:lnTo>
                    <a:lnTo>
                      <a:pt x="28" y="37"/>
                    </a:lnTo>
                    <a:lnTo>
                      <a:pt x="28" y="38"/>
                    </a:lnTo>
                    <a:lnTo>
                      <a:pt x="27" y="39"/>
                    </a:lnTo>
                    <a:lnTo>
                      <a:pt x="27" y="40"/>
                    </a:lnTo>
                    <a:lnTo>
                      <a:pt x="27" y="41"/>
                    </a:lnTo>
                    <a:lnTo>
                      <a:pt x="26" y="41"/>
                    </a:lnTo>
                    <a:lnTo>
                      <a:pt x="26" y="42"/>
                    </a:lnTo>
                    <a:lnTo>
                      <a:pt x="26" y="43"/>
                    </a:lnTo>
                    <a:lnTo>
                      <a:pt x="25" y="43"/>
                    </a:lnTo>
                    <a:lnTo>
                      <a:pt x="25" y="44"/>
                    </a:lnTo>
                    <a:lnTo>
                      <a:pt x="25" y="45"/>
                    </a:lnTo>
                    <a:lnTo>
                      <a:pt x="24" y="46"/>
                    </a:lnTo>
                    <a:lnTo>
                      <a:pt x="24" y="47"/>
                    </a:lnTo>
                    <a:lnTo>
                      <a:pt x="24" y="48"/>
                    </a:lnTo>
                    <a:lnTo>
                      <a:pt x="23" y="49"/>
                    </a:lnTo>
                    <a:lnTo>
                      <a:pt x="23" y="51"/>
                    </a:lnTo>
                    <a:lnTo>
                      <a:pt x="22" y="52"/>
                    </a:lnTo>
                    <a:lnTo>
                      <a:pt x="22" y="53"/>
                    </a:lnTo>
                    <a:lnTo>
                      <a:pt x="21" y="54"/>
                    </a:lnTo>
                    <a:lnTo>
                      <a:pt x="21" y="56"/>
                    </a:lnTo>
                    <a:lnTo>
                      <a:pt x="20" y="57"/>
                    </a:lnTo>
                    <a:lnTo>
                      <a:pt x="20" y="59"/>
                    </a:lnTo>
                    <a:lnTo>
                      <a:pt x="19" y="60"/>
                    </a:lnTo>
                    <a:lnTo>
                      <a:pt x="19" y="61"/>
                    </a:lnTo>
                    <a:lnTo>
                      <a:pt x="18" y="63"/>
                    </a:lnTo>
                    <a:lnTo>
                      <a:pt x="17" y="64"/>
                    </a:lnTo>
                    <a:lnTo>
                      <a:pt x="17" y="65"/>
                    </a:lnTo>
                    <a:lnTo>
                      <a:pt x="16" y="66"/>
                    </a:lnTo>
                    <a:lnTo>
                      <a:pt x="15" y="68"/>
                    </a:lnTo>
                    <a:lnTo>
                      <a:pt x="15" y="69"/>
                    </a:lnTo>
                    <a:lnTo>
                      <a:pt x="14" y="70"/>
                    </a:lnTo>
                    <a:lnTo>
                      <a:pt x="13" y="71"/>
                    </a:lnTo>
                    <a:lnTo>
                      <a:pt x="13" y="73"/>
                    </a:lnTo>
                    <a:lnTo>
                      <a:pt x="12" y="74"/>
                    </a:lnTo>
                    <a:lnTo>
                      <a:pt x="11" y="75"/>
                    </a:lnTo>
                    <a:lnTo>
                      <a:pt x="10" y="76"/>
                    </a:lnTo>
                    <a:lnTo>
                      <a:pt x="10" y="77"/>
                    </a:lnTo>
                    <a:lnTo>
                      <a:pt x="9" y="78"/>
                    </a:lnTo>
                    <a:lnTo>
                      <a:pt x="8" y="79"/>
                    </a:lnTo>
                    <a:lnTo>
                      <a:pt x="8" y="80"/>
                    </a:lnTo>
                    <a:lnTo>
                      <a:pt x="7" y="81"/>
                    </a:lnTo>
                    <a:lnTo>
                      <a:pt x="6" y="81"/>
                    </a:lnTo>
                    <a:lnTo>
                      <a:pt x="6" y="82"/>
                    </a:lnTo>
                    <a:lnTo>
                      <a:pt x="5" y="83"/>
                    </a:lnTo>
                    <a:lnTo>
                      <a:pt x="4" y="84"/>
                    </a:lnTo>
                    <a:lnTo>
                      <a:pt x="3" y="85"/>
                    </a:lnTo>
                    <a:lnTo>
                      <a:pt x="2" y="85"/>
                    </a:lnTo>
                    <a:lnTo>
                      <a:pt x="1" y="85"/>
                    </a:lnTo>
                    <a:lnTo>
                      <a:pt x="1" y="84"/>
                    </a:lnTo>
                    <a:lnTo>
                      <a:pt x="1" y="83"/>
                    </a:lnTo>
                    <a:lnTo>
                      <a:pt x="0" y="83"/>
                    </a:lnTo>
                    <a:lnTo>
                      <a:pt x="0" y="82"/>
                    </a:lnTo>
                    <a:lnTo>
                      <a:pt x="0" y="81"/>
                    </a:lnTo>
                    <a:lnTo>
                      <a:pt x="0" y="80"/>
                    </a:lnTo>
                    <a:lnTo>
                      <a:pt x="0" y="79"/>
                    </a:lnTo>
                    <a:lnTo>
                      <a:pt x="0" y="78"/>
                    </a:lnTo>
                    <a:lnTo>
                      <a:pt x="0" y="77"/>
                    </a:lnTo>
                    <a:lnTo>
                      <a:pt x="0" y="76"/>
                    </a:lnTo>
                    <a:lnTo>
                      <a:pt x="0" y="75"/>
                    </a:lnTo>
                    <a:lnTo>
                      <a:pt x="0" y="74"/>
                    </a:lnTo>
                    <a:lnTo>
                      <a:pt x="0" y="73"/>
                    </a:lnTo>
                    <a:lnTo>
                      <a:pt x="0" y="72"/>
                    </a:lnTo>
                    <a:lnTo>
                      <a:pt x="0" y="71"/>
                    </a:lnTo>
                    <a:lnTo>
                      <a:pt x="1" y="71"/>
                    </a:lnTo>
                    <a:lnTo>
                      <a:pt x="1" y="70"/>
                    </a:lnTo>
                    <a:lnTo>
                      <a:pt x="1" y="69"/>
                    </a:lnTo>
                    <a:lnTo>
                      <a:pt x="1" y="68"/>
                    </a:lnTo>
                    <a:lnTo>
                      <a:pt x="1" y="67"/>
                    </a:lnTo>
                    <a:lnTo>
                      <a:pt x="1" y="66"/>
                    </a:lnTo>
                    <a:lnTo>
                      <a:pt x="1" y="65"/>
                    </a:lnTo>
                    <a:lnTo>
                      <a:pt x="2" y="64"/>
                    </a:lnTo>
                    <a:lnTo>
                      <a:pt x="2" y="63"/>
                    </a:lnTo>
                    <a:lnTo>
                      <a:pt x="2" y="62"/>
                    </a:lnTo>
                    <a:lnTo>
                      <a:pt x="2" y="60"/>
                    </a:lnTo>
                    <a:lnTo>
                      <a:pt x="3" y="59"/>
                    </a:lnTo>
                    <a:lnTo>
                      <a:pt x="3" y="57"/>
                    </a:lnTo>
                    <a:lnTo>
                      <a:pt x="3" y="56"/>
                    </a:lnTo>
                    <a:lnTo>
                      <a:pt x="3" y="55"/>
                    </a:lnTo>
                    <a:lnTo>
                      <a:pt x="4" y="53"/>
                    </a:lnTo>
                    <a:lnTo>
                      <a:pt x="4" y="52"/>
                    </a:lnTo>
                    <a:lnTo>
                      <a:pt x="4" y="51"/>
                    </a:lnTo>
                    <a:lnTo>
                      <a:pt x="5" y="50"/>
                    </a:lnTo>
                    <a:lnTo>
                      <a:pt x="5" y="48"/>
                    </a:lnTo>
                    <a:lnTo>
                      <a:pt x="6" y="47"/>
                    </a:lnTo>
                    <a:lnTo>
                      <a:pt x="6" y="46"/>
                    </a:lnTo>
                    <a:lnTo>
                      <a:pt x="7" y="45"/>
                    </a:lnTo>
                    <a:lnTo>
                      <a:pt x="7" y="43"/>
                    </a:lnTo>
                    <a:lnTo>
                      <a:pt x="7" y="42"/>
                    </a:lnTo>
                    <a:lnTo>
                      <a:pt x="8" y="41"/>
                    </a:lnTo>
                    <a:lnTo>
                      <a:pt x="8" y="40"/>
                    </a:lnTo>
                    <a:lnTo>
                      <a:pt x="9" y="39"/>
                    </a:lnTo>
                    <a:lnTo>
                      <a:pt x="10" y="38"/>
                    </a:lnTo>
                    <a:lnTo>
                      <a:pt x="10" y="36"/>
                    </a:lnTo>
                    <a:lnTo>
                      <a:pt x="11" y="35"/>
                    </a:lnTo>
                    <a:lnTo>
                      <a:pt x="12" y="34"/>
                    </a:lnTo>
                    <a:lnTo>
                      <a:pt x="12" y="32"/>
                    </a:lnTo>
                    <a:lnTo>
                      <a:pt x="13" y="31"/>
                    </a:lnTo>
                    <a:lnTo>
                      <a:pt x="14" y="29"/>
                    </a:lnTo>
                    <a:lnTo>
                      <a:pt x="15" y="28"/>
                    </a:lnTo>
                    <a:lnTo>
                      <a:pt x="16" y="26"/>
                    </a:lnTo>
                    <a:lnTo>
                      <a:pt x="17" y="24"/>
                    </a:lnTo>
                    <a:lnTo>
                      <a:pt x="18" y="23"/>
                    </a:lnTo>
                    <a:lnTo>
                      <a:pt x="19" y="21"/>
                    </a:lnTo>
                    <a:lnTo>
                      <a:pt x="20" y="19"/>
                    </a:lnTo>
                    <a:lnTo>
                      <a:pt x="22" y="17"/>
                    </a:lnTo>
                    <a:lnTo>
                      <a:pt x="23" y="15"/>
                    </a:lnTo>
                    <a:lnTo>
                      <a:pt x="24" y="13"/>
                    </a:lnTo>
                    <a:lnTo>
                      <a:pt x="25" y="12"/>
                    </a:lnTo>
                    <a:lnTo>
                      <a:pt x="26" y="10"/>
                    </a:lnTo>
                    <a:lnTo>
                      <a:pt x="27" y="8"/>
                    </a:lnTo>
                    <a:lnTo>
                      <a:pt x="28" y="7"/>
                    </a:lnTo>
                    <a:lnTo>
                      <a:pt x="29" y="6"/>
                    </a:lnTo>
                    <a:lnTo>
                      <a:pt x="30" y="4"/>
                    </a:lnTo>
                    <a:lnTo>
                      <a:pt x="30" y="3"/>
                    </a:lnTo>
                    <a:lnTo>
                      <a:pt x="31" y="3"/>
                    </a:lnTo>
                    <a:lnTo>
                      <a:pt x="32" y="2"/>
                    </a:lnTo>
                    <a:lnTo>
                      <a:pt x="32" y="1"/>
                    </a:lnTo>
                    <a:lnTo>
                      <a:pt x="32" y="0"/>
                    </a:lnTo>
                    <a:lnTo>
                      <a:pt x="33"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4" name="Freeform 259"/>
              <p:cNvSpPr>
                <a:spLocks/>
              </p:cNvSpPr>
              <p:nvPr/>
            </p:nvSpPr>
            <p:spPr bwMode="auto">
              <a:xfrm>
                <a:off x="3505" y="2578"/>
                <a:ext cx="33" cy="82"/>
              </a:xfrm>
              <a:custGeom>
                <a:avLst/>
                <a:gdLst/>
                <a:ahLst/>
                <a:cxnLst>
                  <a:cxn ang="0">
                    <a:pos x="31" y="6"/>
                  </a:cxn>
                  <a:cxn ang="0">
                    <a:pos x="30" y="13"/>
                  </a:cxn>
                  <a:cxn ang="0">
                    <a:pos x="29" y="19"/>
                  </a:cxn>
                  <a:cxn ang="0">
                    <a:pos x="28" y="23"/>
                  </a:cxn>
                  <a:cxn ang="0">
                    <a:pos x="28" y="27"/>
                  </a:cxn>
                  <a:cxn ang="0">
                    <a:pos x="28" y="31"/>
                  </a:cxn>
                  <a:cxn ang="0">
                    <a:pos x="27" y="35"/>
                  </a:cxn>
                  <a:cxn ang="0">
                    <a:pos x="26" y="39"/>
                  </a:cxn>
                  <a:cxn ang="0">
                    <a:pos x="25" y="43"/>
                  </a:cxn>
                  <a:cxn ang="0">
                    <a:pos x="24" y="47"/>
                  </a:cxn>
                  <a:cxn ang="0">
                    <a:pos x="22" y="51"/>
                  </a:cxn>
                  <a:cxn ang="0">
                    <a:pos x="21" y="55"/>
                  </a:cxn>
                  <a:cxn ang="0">
                    <a:pos x="18" y="58"/>
                  </a:cxn>
                  <a:cxn ang="0">
                    <a:pos x="16" y="62"/>
                  </a:cxn>
                  <a:cxn ang="0">
                    <a:pos x="12" y="66"/>
                  </a:cxn>
                  <a:cxn ang="0">
                    <a:pos x="9" y="70"/>
                  </a:cxn>
                  <a:cxn ang="0">
                    <a:pos x="5" y="75"/>
                  </a:cxn>
                  <a:cxn ang="0">
                    <a:pos x="2" y="78"/>
                  </a:cxn>
                  <a:cxn ang="0">
                    <a:pos x="0" y="80"/>
                  </a:cxn>
                  <a:cxn ang="0">
                    <a:pos x="0" y="80"/>
                  </a:cxn>
                  <a:cxn ang="0">
                    <a:pos x="0" y="80"/>
                  </a:cxn>
                  <a:cxn ang="0">
                    <a:pos x="0" y="78"/>
                  </a:cxn>
                  <a:cxn ang="0">
                    <a:pos x="0" y="75"/>
                  </a:cxn>
                  <a:cxn ang="0">
                    <a:pos x="0" y="71"/>
                  </a:cxn>
                  <a:cxn ang="0">
                    <a:pos x="0" y="65"/>
                  </a:cxn>
                  <a:cxn ang="0">
                    <a:pos x="0" y="61"/>
                  </a:cxn>
                  <a:cxn ang="0">
                    <a:pos x="1" y="57"/>
                  </a:cxn>
                  <a:cxn ang="0">
                    <a:pos x="1" y="54"/>
                  </a:cxn>
                  <a:cxn ang="0">
                    <a:pos x="2" y="52"/>
                  </a:cxn>
                  <a:cxn ang="0">
                    <a:pos x="3" y="49"/>
                  </a:cxn>
                  <a:cxn ang="0">
                    <a:pos x="3" y="46"/>
                  </a:cxn>
                  <a:cxn ang="0">
                    <a:pos x="4" y="43"/>
                  </a:cxn>
                  <a:cxn ang="0">
                    <a:pos x="4" y="40"/>
                  </a:cxn>
                  <a:cxn ang="0">
                    <a:pos x="5" y="36"/>
                  </a:cxn>
                  <a:cxn ang="0">
                    <a:pos x="7" y="32"/>
                  </a:cxn>
                  <a:cxn ang="0">
                    <a:pos x="9" y="28"/>
                  </a:cxn>
                  <a:cxn ang="0">
                    <a:pos x="12" y="23"/>
                  </a:cxn>
                  <a:cxn ang="0">
                    <a:pos x="16" y="19"/>
                  </a:cxn>
                  <a:cxn ang="0">
                    <a:pos x="19" y="14"/>
                  </a:cxn>
                  <a:cxn ang="0">
                    <a:pos x="23" y="10"/>
                  </a:cxn>
                  <a:cxn ang="0">
                    <a:pos x="27" y="5"/>
                  </a:cxn>
                  <a:cxn ang="0">
                    <a:pos x="30" y="2"/>
                  </a:cxn>
                  <a:cxn ang="0">
                    <a:pos x="32" y="0"/>
                  </a:cxn>
                  <a:cxn ang="0">
                    <a:pos x="32" y="0"/>
                  </a:cxn>
                  <a:cxn ang="0">
                    <a:pos x="32" y="0"/>
                  </a:cxn>
                  <a:cxn ang="0">
                    <a:pos x="32" y="0"/>
                  </a:cxn>
                  <a:cxn ang="0">
                    <a:pos x="32" y="0"/>
                  </a:cxn>
                  <a:cxn ang="0">
                    <a:pos x="32" y="0"/>
                  </a:cxn>
                </a:cxnLst>
                <a:rect l="0" t="0" r="r" b="b"/>
                <a:pathLst>
                  <a:path w="33" h="82">
                    <a:moveTo>
                      <a:pt x="32" y="0"/>
                    </a:moveTo>
                    <a:lnTo>
                      <a:pt x="32" y="2"/>
                    </a:lnTo>
                    <a:lnTo>
                      <a:pt x="31" y="4"/>
                    </a:lnTo>
                    <a:lnTo>
                      <a:pt x="31" y="6"/>
                    </a:lnTo>
                    <a:lnTo>
                      <a:pt x="31" y="8"/>
                    </a:lnTo>
                    <a:lnTo>
                      <a:pt x="30" y="10"/>
                    </a:lnTo>
                    <a:lnTo>
                      <a:pt x="30" y="11"/>
                    </a:lnTo>
                    <a:lnTo>
                      <a:pt x="30" y="13"/>
                    </a:lnTo>
                    <a:lnTo>
                      <a:pt x="29" y="15"/>
                    </a:lnTo>
                    <a:lnTo>
                      <a:pt x="29" y="16"/>
                    </a:lnTo>
                    <a:lnTo>
                      <a:pt x="29" y="18"/>
                    </a:lnTo>
                    <a:lnTo>
                      <a:pt x="29" y="19"/>
                    </a:lnTo>
                    <a:lnTo>
                      <a:pt x="28" y="20"/>
                    </a:lnTo>
                    <a:lnTo>
                      <a:pt x="28" y="21"/>
                    </a:lnTo>
                    <a:lnTo>
                      <a:pt x="28" y="22"/>
                    </a:lnTo>
                    <a:lnTo>
                      <a:pt x="28" y="23"/>
                    </a:lnTo>
                    <a:lnTo>
                      <a:pt x="28" y="24"/>
                    </a:lnTo>
                    <a:lnTo>
                      <a:pt x="28" y="25"/>
                    </a:lnTo>
                    <a:lnTo>
                      <a:pt x="28" y="26"/>
                    </a:lnTo>
                    <a:lnTo>
                      <a:pt x="28" y="27"/>
                    </a:lnTo>
                    <a:lnTo>
                      <a:pt x="28" y="28"/>
                    </a:lnTo>
                    <a:lnTo>
                      <a:pt x="28" y="29"/>
                    </a:lnTo>
                    <a:lnTo>
                      <a:pt x="28" y="30"/>
                    </a:lnTo>
                    <a:lnTo>
                      <a:pt x="28" y="31"/>
                    </a:lnTo>
                    <a:lnTo>
                      <a:pt x="28" y="32"/>
                    </a:lnTo>
                    <a:lnTo>
                      <a:pt x="28" y="33"/>
                    </a:lnTo>
                    <a:lnTo>
                      <a:pt x="27" y="34"/>
                    </a:lnTo>
                    <a:lnTo>
                      <a:pt x="27" y="35"/>
                    </a:lnTo>
                    <a:lnTo>
                      <a:pt x="27" y="36"/>
                    </a:lnTo>
                    <a:lnTo>
                      <a:pt x="27" y="37"/>
                    </a:lnTo>
                    <a:lnTo>
                      <a:pt x="27" y="38"/>
                    </a:lnTo>
                    <a:lnTo>
                      <a:pt x="26" y="39"/>
                    </a:lnTo>
                    <a:lnTo>
                      <a:pt x="26" y="40"/>
                    </a:lnTo>
                    <a:lnTo>
                      <a:pt x="26" y="41"/>
                    </a:lnTo>
                    <a:lnTo>
                      <a:pt x="26" y="42"/>
                    </a:lnTo>
                    <a:lnTo>
                      <a:pt x="25" y="43"/>
                    </a:lnTo>
                    <a:lnTo>
                      <a:pt x="25" y="44"/>
                    </a:lnTo>
                    <a:lnTo>
                      <a:pt x="25" y="45"/>
                    </a:lnTo>
                    <a:lnTo>
                      <a:pt x="24" y="46"/>
                    </a:lnTo>
                    <a:lnTo>
                      <a:pt x="24" y="47"/>
                    </a:lnTo>
                    <a:lnTo>
                      <a:pt x="24" y="48"/>
                    </a:lnTo>
                    <a:lnTo>
                      <a:pt x="23" y="49"/>
                    </a:lnTo>
                    <a:lnTo>
                      <a:pt x="23" y="50"/>
                    </a:lnTo>
                    <a:lnTo>
                      <a:pt x="22" y="51"/>
                    </a:lnTo>
                    <a:lnTo>
                      <a:pt x="22" y="52"/>
                    </a:lnTo>
                    <a:lnTo>
                      <a:pt x="22" y="53"/>
                    </a:lnTo>
                    <a:lnTo>
                      <a:pt x="21" y="54"/>
                    </a:lnTo>
                    <a:lnTo>
                      <a:pt x="21" y="55"/>
                    </a:lnTo>
                    <a:lnTo>
                      <a:pt x="20" y="56"/>
                    </a:lnTo>
                    <a:lnTo>
                      <a:pt x="20" y="57"/>
                    </a:lnTo>
                    <a:lnTo>
                      <a:pt x="19" y="57"/>
                    </a:lnTo>
                    <a:lnTo>
                      <a:pt x="18" y="58"/>
                    </a:lnTo>
                    <a:lnTo>
                      <a:pt x="18" y="59"/>
                    </a:lnTo>
                    <a:lnTo>
                      <a:pt x="17" y="60"/>
                    </a:lnTo>
                    <a:lnTo>
                      <a:pt x="16" y="61"/>
                    </a:lnTo>
                    <a:lnTo>
                      <a:pt x="16" y="62"/>
                    </a:lnTo>
                    <a:lnTo>
                      <a:pt x="15" y="63"/>
                    </a:lnTo>
                    <a:lnTo>
                      <a:pt x="14" y="64"/>
                    </a:lnTo>
                    <a:lnTo>
                      <a:pt x="13" y="65"/>
                    </a:lnTo>
                    <a:lnTo>
                      <a:pt x="12" y="66"/>
                    </a:lnTo>
                    <a:lnTo>
                      <a:pt x="12" y="67"/>
                    </a:lnTo>
                    <a:lnTo>
                      <a:pt x="11" y="68"/>
                    </a:lnTo>
                    <a:lnTo>
                      <a:pt x="10" y="69"/>
                    </a:lnTo>
                    <a:lnTo>
                      <a:pt x="9" y="70"/>
                    </a:lnTo>
                    <a:lnTo>
                      <a:pt x="8" y="72"/>
                    </a:lnTo>
                    <a:lnTo>
                      <a:pt x="7" y="73"/>
                    </a:lnTo>
                    <a:lnTo>
                      <a:pt x="6" y="74"/>
                    </a:lnTo>
                    <a:lnTo>
                      <a:pt x="5" y="75"/>
                    </a:lnTo>
                    <a:lnTo>
                      <a:pt x="4" y="75"/>
                    </a:lnTo>
                    <a:lnTo>
                      <a:pt x="3" y="76"/>
                    </a:lnTo>
                    <a:lnTo>
                      <a:pt x="3" y="77"/>
                    </a:lnTo>
                    <a:lnTo>
                      <a:pt x="2" y="78"/>
                    </a:lnTo>
                    <a:lnTo>
                      <a:pt x="1" y="79"/>
                    </a:lnTo>
                    <a:lnTo>
                      <a:pt x="0" y="80"/>
                    </a:lnTo>
                    <a:lnTo>
                      <a:pt x="0" y="81"/>
                    </a:lnTo>
                    <a:lnTo>
                      <a:pt x="0" y="80"/>
                    </a:lnTo>
                    <a:lnTo>
                      <a:pt x="0" y="79"/>
                    </a:lnTo>
                    <a:lnTo>
                      <a:pt x="0" y="78"/>
                    </a:lnTo>
                    <a:lnTo>
                      <a:pt x="0" y="77"/>
                    </a:lnTo>
                    <a:lnTo>
                      <a:pt x="0" y="76"/>
                    </a:lnTo>
                    <a:lnTo>
                      <a:pt x="0" y="75"/>
                    </a:lnTo>
                    <a:lnTo>
                      <a:pt x="0" y="74"/>
                    </a:lnTo>
                    <a:lnTo>
                      <a:pt x="0" y="73"/>
                    </a:lnTo>
                    <a:lnTo>
                      <a:pt x="0" y="72"/>
                    </a:lnTo>
                    <a:lnTo>
                      <a:pt x="0" y="71"/>
                    </a:lnTo>
                    <a:lnTo>
                      <a:pt x="0" y="69"/>
                    </a:lnTo>
                    <a:lnTo>
                      <a:pt x="0" y="68"/>
                    </a:lnTo>
                    <a:lnTo>
                      <a:pt x="0" y="67"/>
                    </a:lnTo>
                    <a:lnTo>
                      <a:pt x="0" y="65"/>
                    </a:lnTo>
                    <a:lnTo>
                      <a:pt x="0" y="64"/>
                    </a:lnTo>
                    <a:lnTo>
                      <a:pt x="0" y="63"/>
                    </a:lnTo>
                    <a:lnTo>
                      <a:pt x="0" y="62"/>
                    </a:lnTo>
                    <a:lnTo>
                      <a:pt x="0" y="61"/>
                    </a:lnTo>
                    <a:lnTo>
                      <a:pt x="0" y="60"/>
                    </a:lnTo>
                    <a:lnTo>
                      <a:pt x="0" y="59"/>
                    </a:lnTo>
                    <a:lnTo>
                      <a:pt x="0" y="58"/>
                    </a:lnTo>
                    <a:lnTo>
                      <a:pt x="1" y="57"/>
                    </a:lnTo>
                    <a:lnTo>
                      <a:pt x="1" y="56"/>
                    </a:lnTo>
                    <a:lnTo>
                      <a:pt x="1" y="55"/>
                    </a:lnTo>
                    <a:lnTo>
                      <a:pt x="1" y="54"/>
                    </a:lnTo>
                    <a:lnTo>
                      <a:pt x="2" y="54"/>
                    </a:lnTo>
                    <a:lnTo>
                      <a:pt x="2" y="53"/>
                    </a:lnTo>
                    <a:lnTo>
                      <a:pt x="2" y="52"/>
                    </a:lnTo>
                    <a:lnTo>
                      <a:pt x="2" y="51"/>
                    </a:lnTo>
                    <a:lnTo>
                      <a:pt x="3" y="50"/>
                    </a:lnTo>
                    <a:lnTo>
                      <a:pt x="3" y="49"/>
                    </a:lnTo>
                    <a:lnTo>
                      <a:pt x="3" y="48"/>
                    </a:lnTo>
                    <a:lnTo>
                      <a:pt x="3" y="47"/>
                    </a:lnTo>
                    <a:lnTo>
                      <a:pt x="3" y="46"/>
                    </a:lnTo>
                    <a:lnTo>
                      <a:pt x="4" y="45"/>
                    </a:lnTo>
                    <a:lnTo>
                      <a:pt x="4" y="44"/>
                    </a:lnTo>
                    <a:lnTo>
                      <a:pt x="4" y="43"/>
                    </a:lnTo>
                    <a:lnTo>
                      <a:pt x="4" y="42"/>
                    </a:lnTo>
                    <a:lnTo>
                      <a:pt x="4" y="41"/>
                    </a:lnTo>
                    <a:lnTo>
                      <a:pt x="4" y="40"/>
                    </a:lnTo>
                    <a:lnTo>
                      <a:pt x="4" y="39"/>
                    </a:lnTo>
                    <a:lnTo>
                      <a:pt x="4" y="38"/>
                    </a:lnTo>
                    <a:lnTo>
                      <a:pt x="5" y="37"/>
                    </a:lnTo>
                    <a:lnTo>
                      <a:pt x="5" y="36"/>
                    </a:lnTo>
                    <a:lnTo>
                      <a:pt x="5" y="35"/>
                    </a:lnTo>
                    <a:lnTo>
                      <a:pt x="6" y="34"/>
                    </a:lnTo>
                    <a:lnTo>
                      <a:pt x="6" y="33"/>
                    </a:lnTo>
                    <a:lnTo>
                      <a:pt x="7" y="32"/>
                    </a:lnTo>
                    <a:lnTo>
                      <a:pt x="7" y="31"/>
                    </a:lnTo>
                    <a:lnTo>
                      <a:pt x="8" y="30"/>
                    </a:lnTo>
                    <a:lnTo>
                      <a:pt x="8" y="29"/>
                    </a:lnTo>
                    <a:lnTo>
                      <a:pt x="9" y="28"/>
                    </a:lnTo>
                    <a:lnTo>
                      <a:pt x="10" y="27"/>
                    </a:lnTo>
                    <a:lnTo>
                      <a:pt x="11" y="25"/>
                    </a:lnTo>
                    <a:lnTo>
                      <a:pt x="11" y="24"/>
                    </a:lnTo>
                    <a:lnTo>
                      <a:pt x="12" y="23"/>
                    </a:lnTo>
                    <a:lnTo>
                      <a:pt x="13" y="22"/>
                    </a:lnTo>
                    <a:lnTo>
                      <a:pt x="14" y="21"/>
                    </a:lnTo>
                    <a:lnTo>
                      <a:pt x="15" y="20"/>
                    </a:lnTo>
                    <a:lnTo>
                      <a:pt x="16" y="19"/>
                    </a:lnTo>
                    <a:lnTo>
                      <a:pt x="16" y="18"/>
                    </a:lnTo>
                    <a:lnTo>
                      <a:pt x="17" y="16"/>
                    </a:lnTo>
                    <a:lnTo>
                      <a:pt x="18" y="15"/>
                    </a:lnTo>
                    <a:lnTo>
                      <a:pt x="19" y="14"/>
                    </a:lnTo>
                    <a:lnTo>
                      <a:pt x="20" y="13"/>
                    </a:lnTo>
                    <a:lnTo>
                      <a:pt x="21" y="12"/>
                    </a:lnTo>
                    <a:lnTo>
                      <a:pt x="22" y="11"/>
                    </a:lnTo>
                    <a:lnTo>
                      <a:pt x="23" y="10"/>
                    </a:lnTo>
                    <a:lnTo>
                      <a:pt x="24" y="9"/>
                    </a:lnTo>
                    <a:lnTo>
                      <a:pt x="25" y="7"/>
                    </a:lnTo>
                    <a:lnTo>
                      <a:pt x="26" y="6"/>
                    </a:lnTo>
                    <a:lnTo>
                      <a:pt x="27" y="5"/>
                    </a:lnTo>
                    <a:lnTo>
                      <a:pt x="28" y="5"/>
                    </a:lnTo>
                    <a:lnTo>
                      <a:pt x="28" y="4"/>
                    </a:lnTo>
                    <a:lnTo>
                      <a:pt x="29" y="3"/>
                    </a:lnTo>
                    <a:lnTo>
                      <a:pt x="30" y="2"/>
                    </a:lnTo>
                    <a:lnTo>
                      <a:pt x="31" y="1"/>
                    </a:lnTo>
                    <a:lnTo>
                      <a:pt x="32"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5" name="Freeform 260"/>
              <p:cNvSpPr>
                <a:spLocks/>
              </p:cNvSpPr>
              <p:nvPr/>
            </p:nvSpPr>
            <p:spPr bwMode="auto">
              <a:xfrm>
                <a:off x="3558" y="2546"/>
                <a:ext cx="34" cy="78"/>
              </a:xfrm>
              <a:custGeom>
                <a:avLst/>
                <a:gdLst/>
                <a:ahLst/>
                <a:cxnLst>
                  <a:cxn ang="0">
                    <a:pos x="33" y="5"/>
                  </a:cxn>
                  <a:cxn ang="0">
                    <a:pos x="33" y="10"/>
                  </a:cxn>
                  <a:cxn ang="0">
                    <a:pos x="33" y="13"/>
                  </a:cxn>
                  <a:cxn ang="0">
                    <a:pos x="33" y="15"/>
                  </a:cxn>
                  <a:cxn ang="0">
                    <a:pos x="33" y="17"/>
                  </a:cxn>
                  <a:cxn ang="0">
                    <a:pos x="32" y="19"/>
                  </a:cxn>
                  <a:cxn ang="0">
                    <a:pos x="32" y="21"/>
                  </a:cxn>
                  <a:cxn ang="0">
                    <a:pos x="31" y="24"/>
                  </a:cxn>
                  <a:cxn ang="0">
                    <a:pos x="30" y="27"/>
                  </a:cxn>
                  <a:cxn ang="0">
                    <a:pos x="28" y="31"/>
                  </a:cxn>
                  <a:cxn ang="0">
                    <a:pos x="27" y="35"/>
                  </a:cxn>
                  <a:cxn ang="0">
                    <a:pos x="25" y="39"/>
                  </a:cxn>
                  <a:cxn ang="0">
                    <a:pos x="23" y="44"/>
                  </a:cxn>
                  <a:cxn ang="0">
                    <a:pos x="21" y="48"/>
                  </a:cxn>
                  <a:cxn ang="0">
                    <a:pos x="19" y="53"/>
                  </a:cxn>
                  <a:cxn ang="0">
                    <a:pos x="17" y="57"/>
                  </a:cxn>
                  <a:cxn ang="0">
                    <a:pos x="15" y="62"/>
                  </a:cxn>
                  <a:cxn ang="0">
                    <a:pos x="12" y="66"/>
                  </a:cxn>
                  <a:cxn ang="0">
                    <a:pos x="10" y="69"/>
                  </a:cxn>
                  <a:cxn ang="0">
                    <a:pos x="7" y="71"/>
                  </a:cxn>
                  <a:cxn ang="0">
                    <a:pos x="4" y="74"/>
                  </a:cxn>
                  <a:cxn ang="0">
                    <a:pos x="2" y="75"/>
                  </a:cxn>
                  <a:cxn ang="0">
                    <a:pos x="0" y="76"/>
                  </a:cxn>
                  <a:cxn ang="0">
                    <a:pos x="0" y="76"/>
                  </a:cxn>
                  <a:cxn ang="0">
                    <a:pos x="0" y="76"/>
                  </a:cxn>
                  <a:cxn ang="0">
                    <a:pos x="0" y="75"/>
                  </a:cxn>
                  <a:cxn ang="0">
                    <a:pos x="0" y="73"/>
                  </a:cxn>
                  <a:cxn ang="0">
                    <a:pos x="0" y="71"/>
                  </a:cxn>
                  <a:cxn ang="0">
                    <a:pos x="0" y="67"/>
                  </a:cxn>
                  <a:cxn ang="0">
                    <a:pos x="0" y="63"/>
                  </a:cxn>
                  <a:cxn ang="0">
                    <a:pos x="0" y="59"/>
                  </a:cxn>
                  <a:cxn ang="0">
                    <a:pos x="0" y="55"/>
                  </a:cxn>
                  <a:cxn ang="0">
                    <a:pos x="0" y="51"/>
                  </a:cxn>
                  <a:cxn ang="0">
                    <a:pos x="1" y="47"/>
                  </a:cxn>
                  <a:cxn ang="0">
                    <a:pos x="3" y="43"/>
                  </a:cxn>
                  <a:cxn ang="0">
                    <a:pos x="5" y="39"/>
                  </a:cxn>
                  <a:cxn ang="0">
                    <a:pos x="8" y="36"/>
                  </a:cxn>
                  <a:cxn ang="0">
                    <a:pos x="11" y="32"/>
                  </a:cxn>
                  <a:cxn ang="0">
                    <a:pos x="13" y="28"/>
                  </a:cxn>
                  <a:cxn ang="0">
                    <a:pos x="16" y="24"/>
                  </a:cxn>
                  <a:cxn ang="0">
                    <a:pos x="18" y="19"/>
                  </a:cxn>
                  <a:cxn ang="0">
                    <a:pos x="20" y="15"/>
                  </a:cxn>
                  <a:cxn ang="0">
                    <a:pos x="23" y="11"/>
                  </a:cxn>
                  <a:cxn ang="0">
                    <a:pos x="26" y="8"/>
                  </a:cxn>
                  <a:cxn ang="0">
                    <a:pos x="29" y="4"/>
                  </a:cxn>
                  <a:cxn ang="0">
                    <a:pos x="31" y="2"/>
                  </a:cxn>
                  <a:cxn ang="0">
                    <a:pos x="32" y="1"/>
                  </a:cxn>
                  <a:cxn ang="0">
                    <a:pos x="33" y="0"/>
                  </a:cxn>
                  <a:cxn ang="0">
                    <a:pos x="33" y="0"/>
                  </a:cxn>
                  <a:cxn ang="0">
                    <a:pos x="33" y="0"/>
                  </a:cxn>
                  <a:cxn ang="0">
                    <a:pos x="33" y="0"/>
                  </a:cxn>
                  <a:cxn ang="0">
                    <a:pos x="33" y="0"/>
                  </a:cxn>
                </a:cxnLst>
                <a:rect l="0" t="0" r="r" b="b"/>
                <a:pathLst>
                  <a:path w="34" h="78">
                    <a:moveTo>
                      <a:pt x="33" y="0"/>
                    </a:moveTo>
                    <a:lnTo>
                      <a:pt x="33" y="2"/>
                    </a:lnTo>
                    <a:lnTo>
                      <a:pt x="33" y="3"/>
                    </a:lnTo>
                    <a:lnTo>
                      <a:pt x="33" y="5"/>
                    </a:lnTo>
                    <a:lnTo>
                      <a:pt x="33" y="6"/>
                    </a:lnTo>
                    <a:lnTo>
                      <a:pt x="33" y="7"/>
                    </a:lnTo>
                    <a:lnTo>
                      <a:pt x="33" y="9"/>
                    </a:lnTo>
                    <a:lnTo>
                      <a:pt x="33" y="10"/>
                    </a:lnTo>
                    <a:lnTo>
                      <a:pt x="33" y="11"/>
                    </a:lnTo>
                    <a:lnTo>
                      <a:pt x="33" y="12"/>
                    </a:lnTo>
                    <a:lnTo>
                      <a:pt x="33" y="13"/>
                    </a:lnTo>
                    <a:lnTo>
                      <a:pt x="33" y="14"/>
                    </a:lnTo>
                    <a:lnTo>
                      <a:pt x="33" y="15"/>
                    </a:lnTo>
                    <a:lnTo>
                      <a:pt x="33" y="16"/>
                    </a:lnTo>
                    <a:lnTo>
                      <a:pt x="33" y="17"/>
                    </a:lnTo>
                    <a:lnTo>
                      <a:pt x="32" y="18"/>
                    </a:lnTo>
                    <a:lnTo>
                      <a:pt x="32" y="19"/>
                    </a:lnTo>
                    <a:lnTo>
                      <a:pt x="32" y="20"/>
                    </a:lnTo>
                    <a:lnTo>
                      <a:pt x="32" y="21"/>
                    </a:lnTo>
                    <a:lnTo>
                      <a:pt x="31" y="22"/>
                    </a:lnTo>
                    <a:lnTo>
                      <a:pt x="31" y="23"/>
                    </a:lnTo>
                    <a:lnTo>
                      <a:pt x="31" y="24"/>
                    </a:lnTo>
                    <a:lnTo>
                      <a:pt x="31" y="25"/>
                    </a:lnTo>
                    <a:lnTo>
                      <a:pt x="30" y="26"/>
                    </a:lnTo>
                    <a:lnTo>
                      <a:pt x="30" y="27"/>
                    </a:lnTo>
                    <a:lnTo>
                      <a:pt x="29" y="28"/>
                    </a:lnTo>
                    <a:lnTo>
                      <a:pt x="29" y="29"/>
                    </a:lnTo>
                    <a:lnTo>
                      <a:pt x="29" y="30"/>
                    </a:lnTo>
                    <a:lnTo>
                      <a:pt x="28" y="31"/>
                    </a:lnTo>
                    <a:lnTo>
                      <a:pt x="28" y="32"/>
                    </a:lnTo>
                    <a:lnTo>
                      <a:pt x="28" y="33"/>
                    </a:lnTo>
                    <a:lnTo>
                      <a:pt x="27" y="34"/>
                    </a:lnTo>
                    <a:lnTo>
                      <a:pt x="27" y="35"/>
                    </a:lnTo>
                    <a:lnTo>
                      <a:pt x="26" y="36"/>
                    </a:lnTo>
                    <a:lnTo>
                      <a:pt x="26" y="37"/>
                    </a:lnTo>
                    <a:lnTo>
                      <a:pt x="25" y="38"/>
                    </a:lnTo>
                    <a:lnTo>
                      <a:pt x="25" y="39"/>
                    </a:lnTo>
                    <a:lnTo>
                      <a:pt x="24" y="41"/>
                    </a:lnTo>
                    <a:lnTo>
                      <a:pt x="24" y="42"/>
                    </a:lnTo>
                    <a:lnTo>
                      <a:pt x="23" y="43"/>
                    </a:lnTo>
                    <a:lnTo>
                      <a:pt x="23" y="44"/>
                    </a:lnTo>
                    <a:lnTo>
                      <a:pt x="22" y="45"/>
                    </a:lnTo>
                    <a:lnTo>
                      <a:pt x="22" y="46"/>
                    </a:lnTo>
                    <a:lnTo>
                      <a:pt x="21" y="47"/>
                    </a:lnTo>
                    <a:lnTo>
                      <a:pt x="21" y="48"/>
                    </a:lnTo>
                    <a:lnTo>
                      <a:pt x="20" y="50"/>
                    </a:lnTo>
                    <a:lnTo>
                      <a:pt x="20" y="51"/>
                    </a:lnTo>
                    <a:lnTo>
                      <a:pt x="19" y="52"/>
                    </a:lnTo>
                    <a:lnTo>
                      <a:pt x="19" y="53"/>
                    </a:lnTo>
                    <a:lnTo>
                      <a:pt x="18" y="54"/>
                    </a:lnTo>
                    <a:lnTo>
                      <a:pt x="18" y="55"/>
                    </a:lnTo>
                    <a:lnTo>
                      <a:pt x="17" y="56"/>
                    </a:lnTo>
                    <a:lnTo>
                      <a:pt x="17" y="57"/>
                    </a:lnTo>
                    <a:lnTo>
                      <a:pt x="16" y="59"/>
                    </a:lnTo>
                    <a:lnTo>
                      <a:pt x="16" y="60"/>
                    </a:lnTo>
                    <a:lnTo>
                      <a:pt x="15" y="61"/>
                    </a:lnTo>
                    <a:lnTo>
                      <a:pt x="15" y="62"/>
                    </a:lnTo>
                    <a:lnTo>
                      <a:pt x="14" y="63"/>
                    </a:lnTo>
                    <a:lnTo>
                      <a:pt x="13" y="64"/>
                    </a:lnTo>
                    <a:lnTo>
                      <a:pt x="13" y="65"/>
                    </a:lnTo>
                    <a:lnTo>
                      <a:pt x="12" y="66"/>
                    </a:lnTo>
                    <a:lnTo>
                      <a:pt x="11" y="67"/>
                    </a:lnTo>
                    <a:lnTo>
                      <a:pt x="10" y="68"/>
                    </a:lnTo>
                    <a:lnTo>
                      <a:pt x="10" y="69"/>
                    </a:lnTo>
                    <a:lnTo>
                      <a:pt x="9" y="69"/>
                    </a:lnTo>
                    <a:lnTo>
                      <a:pt x="8" y="70"/>
                    </a:lnTo>
                    <a:lnTo>
                      <a:pt x="7" y="71"/>
                    </a:lnTo>
                    <a:lnTo>
                      <a:pt x="6" y="72"/>
                    </a:lnTo>
                    <a:lnTo>
                      <a:pt x="5" y="73"/>
                    </a:lnTo>
                    <a:lnTo>
                      <a:pt x="4" y="74"/>
                    </a:lnTo>
                    <a:lnTo>
                      <a:pt x="3" y="74"/>
                    </a:lnTo>
                    <a:lnTo>
                      <a:pt x="2" y="75"/>
                    </a:lnTo>
                    <a:lnTo>
                      <a:pt x="1" y="75"/>
                    </a:lnTo>
                    <a:lnTo>
                      <a:pt x="1" y="76"/>
                    </a:lnTo>
                    <a:lnTo>
                      <a:pt x="0" y="76"/>
                    </a:lnTo>
                    <a:lnTo>
                      <a:pt x="0" y="77"/>
                    </a:lnTo>
                    <a:lnTo>
                      <a:pt x="0" y="76"/>
                    </a:lnTo>
                    <a:lnTo>
                      <a:pt x="0" y="75"/>
                    </a:lnTo>
                    <a:lnTo>
                      <a:pt x="0" y="74"/>
                    </a:lnTo>
                    <a:lnTo>
                      <a:pt x="0" y="73"/>
                    </a:lnTo>
                    <a:lnTo>
                      <a:pt x="0" y="72"/>
                    </a:lnTo>
                    <a:lnTo>
                      <a:pt x="0" y="71"/>
                    </a:lnTo>
                    <a:lnTo>
                      <a:pt x="0" y="70"/>
                    </a:lnTo>
                    <a:lnTo>
                      <a:pt x="0" y="69"/>
                    </a:lnTo>
                    <a:lnTo>
                      <a:pt x="0" y="68"/>
                    </a:lnTo>
                    <a:lnTo>
                      <a:pt x="0" y="67"/>
                    </a:lnTo>
                    <a:lnTo>
                      <a:pt x="0" y="66"/>
                    </a:lnTo>
                    <a:lnTo>
                      <a:pt x="0" y="65"/>
                    </a:lnTo>
                    <a:lnTo>
                      <a:pt x="0" y="64"/>
                    </a:lnTo>
                    <a:lnTo>
                      <a:pt x="0" y="63"/>
                    </a:lnTo>
                    <a:lnTo>
                      <a:pt x="0" y="62"/>
                    </a:lnTo>
                    <a:lnTo>
                      <a:pt x="0" y="61"/>
                    </a:lnTo>
                    <a:lnTo>
                      <a:pt x="0" y="60"/>
                    </a:lnTo>
                    <a:lnTo>
                      <a:pt x="0" y="59"/>
                    </a:lnTo>
                    <a:lnTo>
                      <a:pt x="0" y="58"/>
                    </a:lnTo>
                    <a:lnTo>
                      <a:pt x="0" y="57"/>
                    </a:lnTo>
                    <a:lnTo>
                      <a:pt x="0" y="56"/>
                    </a:lnTo>
                    <a:lnTo>
                      <a:pt x="0" y="55"/>
                    </a:lnTo>
                    <a:lnTo>
                      <a:pt x="0" y="54"/>
                    </a:lnTo>
                    <a:lnTo>
                      <a:pt x="0" y="53"/>
                    </a:lnTo>
                    <a:lnTo>
                      <a:pt x="0" y="52"/>
                    </a:lnTo>
                    <a:lnTo>
                      <a:pt x="0" y="51"/>
                    </a:lnTo>
                    <a:lnTo>
                      <a:pt x="0" y="50"/>
                    </a:lnTo>
                    <a:lnTo>
                      <a:pt x="0" y="49"/>
                    </a:lnTo>
                    <a:lnTo>
                      <a:pt x="1" y="48"/>
                    </a:lnTo>
                    <a:lnTo>
                      <a:pt x="1" y="47"/>
                    </a:lnTo>
                    <a:lnTo>
                      <a:pt x="1" y="46"/>
                    </a:lnTo>
                    <a:lnTo>
                      <a:pt x="2" y="45"/>
                    </a:lnTo>
                    <a:lnTo>
                      <a:pt x="2" y="44"/>
                    </a:lnTo>
                    <a:lnTo>
                      <a:pt x="3" y="43"/>
                    </a:lnTo>
                    <a:lnTo>
                      <a:pt x="3" y="42"/>
                    </a:lnTo>
                    <a:lnTo>
                      <a:pt x="4" y="41"/>
                    </a:lnTo>
                    <a:lnTo>
                      <a:pt x="5" y="40"/>
                    </a:lnTo>
                    <a:lnTo>
                      <a:pt x="5" y="39"/>
                    </a:lnTo>
                    <a:lnTo>
                      <a:pt x="6" y="38"/>
                    </a:lnTo>
                    <a:lnTo>
                      <a:pt x="7" y="37"/>
                    </a:lnTo>
                    <a:lnTo>
                      <a:pt x="8" y="36"/>
                    </a:lnTo>
                    <a:lnTo>
                      <a:pt x="9" y="35"/>
                    </a:lnTo>
                    <a:lnTo>
                      <a:pt x="10" y="34"/>
                    </a:lnTo>
                    <a:lnTo>
                      <a:pt x="10" y="33"/>
                    </a:lnTo>
                    <a:lnTo>
                      <a:pt x="11" y="32"/>
                    </a:lnTo>
                    <a:lnTo>
                      <a:pt x="12" y="31"/>
                    </a:lnTo>
                    <a:lnTo>
                      <a:pt x="12" y="30"/>
                    </a:lnTo>
                    <a:lnTo>
                      <a:pt x="13" y="29"/>
                    </a:lnTo>
                    <a:lnTo>
                      <a:pt x="13" y="28"/>
                    </a:lnTo>
                    <a:lnTo>
                      <a:pt x="14" y="27"/>
                    </a:lnTo>
                    <a:lnTo>
                      <a:pt x="15" y="26"/>
                    </a:lnTo>
                    <a:lnTo>
                      <a:pt x="15" y="25"/>
                    </a:lnTo>
                    <a:lnTo>
                      <a:pt x="16" y="24"/>
                    </a:lnTo>
                    <a:lnTo>
                      <a:pt x="16" y="23"/>
                    </a:lnTo>
                    <a:lnTo>
                      <a:pt x="17" y="21"/>
                    </a:lnTo>
                    <a:lnTo>
                      <a:pt x="17" y="20"/>
                    </a:lnTo>
                    <a:lnTo>
                      <a:pt x="18" y="19"/>
                    </a:lnTo>
                    <a:lnTo>
                      <a:pt x="18" y="18"/>
                    </a:lnTo>
                    <a:lnTo>
                      <a:pt x="19" y="17"/>
                    </a:lnTo>
                    <a:lnTo>
                      <a:pt x="20" y="16"/>
                    </a:lnTo>
                    <a:lnTo>
                      <a:pt x="20" y="15"/>
                    </a:lnTo>
                    <a:lnTo>
                      <a:pt x="21" y="14"/>
                    </a:lnTo>
                    <a:lnTo>
                      <a:pt x="21" y="13"/>
                    </a:lnTo>
                    <a:lnTo>
                      <a:pt x="22" y="12"/>
                    </a:lnTo>
                    <a:lnTo>
                      <a:pt x="23" y="11"/>
                    </a:lnTo>
                    <a:lnTo>
                      <a:pt x="24" y="10"/>
                    </a:lnTo>
                    <a:lnTo>
                      <a:pt x="24" y="9"/>
                    </a:lnTo>
                    <a:lnTo>
                      <a:pt x="25" y="8"/>
                    </a:lnTo>
                    <a:lnTo>
                      <a:pt x="26" y="8"/>
                    </a:lnTo>
                    <a:lnTo>
                      <a:pt x="26" y="7"/>
                    </a:lnTo>
                    <a:lnTo>
                      <a:pt x="27" y="6"/>
                    </a:lnTo>
                    <a:lnTo>
                      <a:pt x="28" y="5"/>
                    </a:lnTo>
                    <a:lnTo>
                      <a:pt x="29" y="4"/>
                    </a:lnTo>
                    <a:lnTo>
                      <a:pt x="30" y="3"/>
                    </a:lnTo>
                    <a:lnTo>
                      <a:pt x="31" y="2"/>
                    </a:lnTo>
                    <a:lnTo>
                      <a:pt x="31" y="1"/>
                    </a:lnTo>
                    <a:lnTo>
                      <a:pt x="32" y="1"/>
                    </a:lnTo>
                    <a:lnTo>
                      <a:pt x="32" y="0"/>
                    </a:lnTo>
                    <a:lnTo>
                      <a:pt x="33"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6" name="Freeform 261"/>
              <p:cNvSpPr>
                <a:spLocks/>
              </p:cNvSpPr>
              <p:nvPr/>
            </p:nvSpPr>
            <p:spPr bwMode="auto">
              <a:xfrm>
                <a:off x="3607" y="2519"/>
                <a:ext cx="50" cy="69"/>
              </a:xfrm>
              <a:custGeom>
                <a:avLst/>
                <a:gdLst/>
                <a:ahLst/>
                <a:cxnLst>
                  <a:cxn ang="0">
                    <a:pos x="49" y="3"/>
                  </a:cxn>
                  <a:cxn ang="0">
                    <a:pos x="49" y="7"/>
                  </a:cxn>
                  <a:cxn ang="0">
                    <a:pos x="48" y="10"/>
                  </a:cxn>
                  <a:cxn ang="0">
                    <a:pos x="47" y="13"/>
                  </a:cxn>
                  <a:cxn ang="0">
                    <a:pos x="46" y="15"/>
                  </a:cxn>
                  <a:cxn ang="0">
                    <a:pos x="45" y="17"/>
                  </a:cxn>
                  <a:cxn ang="0">
                    <a:pos x="44" y="20"/>
                  </a:cxn>
                  <a:cxn ang="0">
                    <a:pos x="43" y="22"/>
                  </a:cxn>
                  <a:cxn ang="0">
                    <a:pos x="42" y="25"/>
                  </a:cxn>
                  <a:cxn ang="0">
                    <a:pos x="41" y="28"/>
                  </a:cxn>
                  <a:cxn ang="0">
                    <a:pos x="38" y="33"/>
                  </a:cxn>
                  <a:cxn ang="0">
                    <a:pos x="36" y="39"/>
                  </a:cxn>
                  <a:cxn ang="0">
                    <a:pos x="33" y="45"/>
                  </a:cxn>
                  <a:cxn ang="0">
                    <a:pos x="30" y="50"/>
                  </a:cxn>
                  <a:cxn ang="0">
                    <a:pos x="26" y="54"/>
                  </a:cxn>
                  <a:cxn ang="0">
                    <a:pos x="23" y="56"/>
                  </a:cxn>
                  <a:cxn ang="0">
                    <a:pos x="20" y="57"/>
                  </a:cxn>
                  <a:cxn ang="0">
                    <a:pos x="17" y="59"/>
                  </a:cxn>
                  <a:cxn ang="0">
                    <a:pos x="13" y="60"/>
                  </a:cxn>
                  <a:cxn ang="0">
                    <a:pos x="9" y="62"/>
                  </a:cxn>
                  <a:cxn ang="0">
                    <a:pos x="5" y="65"/>
                  </a:cxn>
                  <a:cxn ang="0">
                    <a:pos x="3" y="66"/>
                  </a:cxn>
                  <a:cxn ang="0">
                    <a:pos x="1" y="67"/>
                  </a:cxn>
                  <a:cxn ang="0">
                    <a:pos x="0" y="67"/>
                  </a:cxn>
                  <a:cxn ang="0">
                    <a:pos x="0" y="67"/>
                  </a:cxn>
                  <a:cxn ang="0">
                    <a:pos x="0" y="67"/>
                  </a:cxn>
                  <a:cxn ang="0">
                    <a:pos x="0" y="65"/>
                  </a:cxn>
                  <a:cxn ang="0">
                    <a:pos x="0" y="64"/>
                  </a:cxn>
                  <a:cxn ang="0">
                    <a:pos x="0" y="61"/>
                  </a:cxn>
                  <a:cxn ang="0">
                    <a:pos x="0" y="59"/>
                  </a:cxn>
                  <a:cxn ang="0">
                    <a:pos x="1" y="56"/>
                  </a:cxn>
                  <a:cxn ang="0">
                    <a:pos x="2" y="53"/>
                  </a:cxn>
                  <a:cxn ang="0">
                    <a:pos x="3" y="49"/>
                  </a:cxn>
                  <a:cxn ang="0">
                    <a:pos x="4" y="46"/>
                  </a:cxn>
                  <a:cxn ang="0">
                    <a:pos x="6" y="42"/>
                  </a:cxn>
                  <a:cxn ang="0">
                    <a:pos x="8" y="39"/>
                  </a:cxn>
                  <a:cxn ang="0">
                    <a:pos x="10" y="36"/>
                  </a:cxn>
                  <a:cxn ang="0">
                    <a:pos x="12" y="33"/>
                  </a:cxn>
                  <a:cxn ang="0">
                    <a:pos x="14" y="30"/>
                  </a:cxn>
                  <a:cxn ang="0">
                    <a:pos x="16" y="28"/>
                  </a:cxn>
                  <a:cxn ang="0">
                    <a:pos x="18" y="25"/>
                  </a:cxn>
                  <a:cxn ang="0">
                    <a:pos x="21" y="23"/>
                  </a:cxn>
                  <a:cxn ang="0">
                    <a:pos x="24" y="22"/>
                  </a:cxn>
                  <a:cxn ang="0">
                    <a:pos x="28" y="21"/>
                  </a:cxn>
                  <a:cxn ang="0">
                    <a:pos x="32" y="19"/>
                  </a:cxn>
                  <a:cxn ang="0">
                    <a:pos x="35" y="18"/>
                  </a:cxn>
                  <a:cxn ang="0">
                    <a:pos x="38" y="17"/>
                  </a:cxn>
                  <a:cxn ang="0">
                    <a:pos x="41" y="16"/>
                  </a:cxn>
                  <a:cxn ang="0">
                    <a:pos x="42" y="15"/>
                  </a:cxn>
                  <a:cxn ang="0">
                    <a:pos x="44" y="13"/>
                  </a:cxn>
                  <a:cxn ang="0">
                    <a:pos x="46" y="12"/>
                  </a:cxn>
                  <a:cxn ang="0">
                    <a:pos x="47" y="10"/>
                  </a:cxn>
                  <a:cxn ang="0">
                    <a:pos x="48" y="7"/>
                  </a:cxn>
                  <a:cxn ang="0">
                    <a:pos x="49" y="5"/>
                  </a:cxn>
                  <a:cxn ang="0">
                    <a:pos x="49" y="4"/>
                  </a:cxn>
                  <a:cxn ang="0">
                    <a:pos x="49" y="3"/>
                  </a:cxn>
                  <a:cxn ang="0">
                    <a:pos x="49" y="1"/>
                  </a:cxn>
                  <a:cxn ang="0">
                    <a:pos x="49" y="1"/>
                  </a:cxn>
                  <a:cxn ang="0">
                    <a:pos x="49" y="0"/>
                  </a:cxn>
                  <a:cxn ang="0">
                    <a:pos x="49" y="0"/>
                  </a:cxn>
                </a:cxnLst>
                <a:rect l="0" t="0" r="r" b="b"/>
                <a:pathLst>
                  <a:path w="50" h="69">
                    <a:moveTo>
                      <a:pt x="49" y="0"/>
                    </a:moveTo>
                    <a:lnTo>
                      <a:pt x="49" y="1"/>
                    </a:lnTo>
                    <a:lnTo>
                      <a:pt x="49" y="2"/>
                    </a:lnTo>
                    <a:lnTo>
                      <a:pt x="49" y="3"/>
                    </a:lnTo>
                    <a:lnTo>
                      <a:pt x="49" y="4"/>
                    </a:lnTo>
                    <a:lnTo>
                      <a:pt x="49" y="5"/>
                    </a:lnTo>
                    <a:lnTo>
                      <a:pt x="49" y="6"/>
                    </a:lnTo>
                    <a:lnTo>
                      <a:pt x="49" y="7"/>
                    </a:lnTo>
                    <a:lnTo>
                      <a:pt x="49" y="8"/>
                    </a:lnTo>
                    <a:lnTo>
                      <a:pt x="49" y="9"/>
                    </a:lnTo>
                    <a:lnTo>
                      <a:pt x="48" y="9"/>
                    </a:lnTo>
                    <a:lnTo>
                      <a:pt x="48" y="10"/>
                    </a:lnTo>
                    <a:lnTo>
                      <a:pt x="48" y="11"/>
                    </a:lnTo>
                    <a:lnTo>
                      <a:pt x="48" y="12"/>
                    </a:lnTo>
                    <a:lnTo>
                      <a:pt x="47" y="13"/>
                    </a:lnTo>
                    <a:lnTo>
                      <a:pt x="47" y="14"/>
                    </a:lnTo>
                    <a:lnTo>
                      <a:pt x="47" y="15"/>
                    </a:lnTo>
                    <a:lnTo>
                      <a:pt x="46" y="15"/>
                    </a:lnTo>
                    <a:lnTo>
                      <a:pt x="46" y="16"/>
                    </a:lnTo>
                    <a:lnTo>
                      <a:pt x="46" y="17"/>
                    </a:lnTo>
                    <a:lnTo>
                      <a:pt x="45" y="17"/>
                    </a:lnTo>
                    <a:lnTo>
                      <a:pt x="45" y="18"/>
                    </a:lnTo>
                    <a:lnTo>
                      <a:pt x="45" y="19"/>
                    </a:lnTo>
                    <a:lnTo>
                      <a:pt x="44" y="20"/>
                    </a:lnTo>
                    <a:lnTo>
                      <a:pt x="44" y="21"/>
                    </a:lnTo>
                    <a:lnTo>
                      <a:pt x="43" y="22"/>
                    </a:lnTo>
                    <a:lnTo>
                      <a:pt x="43" y="23"/>
                    </a:lnTo>
                    <a:lnTo>
                      <a:pt x="43" y="24"/>
                    </a:lnTo>
                    <a:lnTo>
                      <a:pt x="42" y="25"/>
                    </a:lnTo>
                    <a:lnTo>
                      <a:pt x="41" y="26"/>
                    </a:lnTo>
                    <a:lnTo>
                      <a:pt x="41" y="27"/>
                    </a:lnTo>
                    <a:lnTo>
                      <a:pt x="41" y="28"/>
                    </a:lnTo>
                    <a:lnTo>
                      <a:pt x="40" y="29"/>
                    </a:lnTo>
                    <a:lnTo>
                      <a:pt x="39" y="30"/>
                    </a:lnTo>
                    <a:lnTo>
                      <a:pt x="39" y="32"/>
                    </a:lnTo>
                    <a:lnTo>
                      <a:pt x="38" y="33"/>
                    </a:lnTo>
                    <a:lnTo>
                      <a:pt x="38" y="34"/>
                    </a:lnTo>
                    <a:lnTo>
                      <a:pt x="37" y="36"/>
                    </a:lnTo>
                    <a:lnTo>
                      <a:pt x="36" y="37"/>
                    </a:lnTo>
                    <a:lnTo>
                      <a:pt x="36" y="39"/>
                    </a:lnTo>
                    <a:lnTo>
                      <a:pt x="35" y="41"/>
                    </a:lnTo>
                    <a:lnTo>
                      <a:pt x="34" y="42"/>
                    </a:lnTo>
                    <a:lnTo>
                      <a:pt x="33" y="44"/>
                    </a:lnTo>
                    <a:lnTo>
                      <a:pt x="33" y="45"/>
                    </a:lnTo>
                    <a:lnTo>
                      <a:pt x="32" y="47"/>
                    </a:lnTo>
                    <a:lnTo>
                      <a:pt x="31" y="48"/>
                    </a:lnTo>
                    <a:lnTo>
                      <a:pt x="30" y="49"/>
                    </a:lnTo>
                    <a:lnTo>
                      <a:pt x="30" y="50"/>
                    </a:lnTo>
                    <a:lnTo>
                      <a:pt x="29" y="51"/>
                    </a:lnTo>
                    <a:lnTo>
                      <a:pt x="28" y="52"/>
                    </a:lnTo>
                    <a:lnTo>
                      <a:pt x="27" y="53"/>
                    </a:lnTo>
                    <a:lnTo>
                      <a:pt x="26" y="54"/>
                    </a:lnTo>
                    <a:lnTo>
                      <a:pt x="25" y="55"/>
                    </a:lnTo>
                    <a:lnTo>
                      <a:pt x="24" y="56"/>
                    </a:lnTo>
                    <a:lnTo>
                      <a:pt x="23" y="56"/>
                    </a:lnTo>
                    <a:lnTo>
                      <a:pt x="22" y="57"/>
                    </a:lnTo>
                    <a:lnTo>
                      <a:pt x="21" y="57"/>
                    </a:lnTo>
                    <a:lnTo>
                      <a:pt x="20" y="57"/>
                    </a:lnTo>
                    <a:lnTo>
                      <a:pt x="19" y="58"/>
                    </a:lnTo>
                    <a:lnTo>
                      <a:pt x="18" y="58"/>
                    </a:lnTo>
                    <a:lnTo>
                      <a:pt x="17" y="59"/>
                    </a:lnTo>
                    <a:lnTo>
                      <a:pt x="16" y="59"/>
                    </a:lnTo>
                    <a:lnTo>
                      <a:pt x="15" y="59"/>
                    </a:lnTo>
                    <a:lnTo>
                      <a:pt x="14" y="60"/>
                    </a:lnTo>
                    <a:lnTo>
                      <a:pt x="13" y="60"/>
                    </a:lnTo>
                    <a:lnTo>
                      <a:pt x="12" y="61"/>
                    </a:lnTo>
                    <a:lnTo>
                      <a:pt x="11" y="61"/>
                    </a:lnTo>
                    <a:lnTo>
                      <a:pt x="10" y="62"/>
                    </a:lnTo>
                    <a:lnTo>
                      <a:pt x="9" y="62"/>
                    </a:lnTo>
                    <a:lnTo>
                      <a:pt x="8" y="63"/>
                    </a:lnTo>
                    <a:lnTo>
                      <a:pt x="7" y="64"/>
                    </a:lnTo>
                    <a:lnTo>
                      <a:pt x="6" y="64"/>
                    </a:lnTo>
                    <a:lnTo>
                      <a:pt x="5" y="65"/>
                    </a:lnTo>
                    <a:lnTo>
                      <a:pt x="4" y="65"/>
                    </a:lnTo>
                    <a:lnTo>
                      <a:pt x="3" y="66"/>
                    </a:lnTo>
                    <a:lnTo>
                      <a:pt x="2" y="66"/>
                    </a:lnTo>
                    <a:lnTo>
                      <a:pt x="2" y="67"/>
                    </a:lnTo>
                    <a:lnTo>
                      <a:pt x="1" y="67"/>
                    </a:lnTo>
                    <a:lnTo>
                      <a:pt x="0" y="67"/>
                    </a:lnTo>
                    <a:lnTo>
                      <a:pt x="0" y="68"/>
                    </a:lnTo>
                    <a:lnTo>
                      <a:pt x="0" y="67"/>
                    </a:lnTo>
                    <a:lnTo>
                      <a:pt x="0" y="66"/>
                    </a:lnTo>
                    <a:lnTo>
                      <a:pt x="0" y="65"/>
                    </a:lnTo>
                    <a:lnTo>
                      <a:pt x="0" y="64"/>
                    </a:lnTo>
                    <a:lnTo>
                      <a:pt x="0" y="63"/>
                    </a:lnTo>
                    <a:lnTo>
                      <a:pt x="0" y="62"/>
                    </a:lnTo>
                    <a:lnTo>
                      <a:pt x="0" y="61"/>
                    </a:lnTo>
                    <a:lnTo>
                      <a:pt x="0" y="60"/>
                    </a:lnTo>
                    <a:lnTo>
                      <a:pt x="0" y="59"/>
                    </a:lnTo>
                    <a:lnTo>
                      <a:pt x="1" y="58"/>
                    </a:lnTo>
                    <a:lnTo>
                      <a:pt x="1" y="57"/>
                    </a:lnTo>
                    <a:lnTo>
                      <a:pt x="1" y="56"/>
                    </a:lnTo>
                    <a:lnTo>
                      <a:pt x="1" y="55"/>
                    </a:lnTo>
                    <a:lnTo>
                      <a:pt x="1" y="54"/>
                    </a:lnTo>
                    <a:lnTo>
                      <a:pt x="2" y="53"/>
                    </a:lnTo>
                    <a:lnTo>
                      <a:pt x="2" y="52"/>
                    </a:lnTo>
                    <a:lnTo>
                      <a:pt x="2" y="51"/>
                    </a:lnTo>
                    <a:lnTo>
                      <a:pt x="3" y="50"/>
                    </a:lnTo>
                    <a:lnTo>
                      <a:pt x="3" y="49"/>
                    </a:lnTo>
                    <a:lnTo>
                      <a:pt x="3" y="48"/>
                    </a:lnTo>
                    <a:lnTo>
                      <a:pt x="4" y="48"/>
                    </a:lnTo>
                    <a:lnTo>
                      <a:pt x="4" y="47"/>
                    </a:lnTo>
                    <a:lnTo>
                      <a:pt x="4" y="46"/>
                    </a:lnTo>
                    <a:lnTo>
                      <a:pt x="5" y="45"/>
                    </a:lnTo>
                    <a:lnTo>
                      <a:pt x="5" y="44"/>
                    </a:lnTo>
                    <a:lnTo>
                      <a:pt x="5" y="43"/>
                    </a:lnTo>
                    <a:lnTo>
                      <a:pt x="6" y="42"/>
                    </a:lnTo>
                    <a:lnTo>
                      <a:pt x="7" y="41"/>
                    </a:lnTo>
                    <a:lnTo>
                      <a:pt x="7" y="40"/>
                    </a:lnTo>
                    <a:lnTo>
                      <a:pt x="8" y="39"/>
                    </a:lnTo>
                    <a:lnTo>
                      <a:pt x="8" y="38"/>
                    </a:lnTo>
                    <a:lnTo>
                      <a:pt x="9" y="37"/>
                    </a:lnTo>
                    <a:lnTo>
                      <a:pt x="10" y="36"/>
                    </a:lnTo>
                    <a:lnTo>
                      <a:pt x="10" y="35"/>
                    </a:lnTo>
                    <a:lnTo>
                      <a:pt x="11" y="34"/>
                    </a:lnTo>
                    <a:lnTo>
                      <a:pt x="12" y="33"/>
                    </a:lnTo>
                    <a:lnTo>
                      <a:pt x="12" y="32"/>
                    </a:lnTo>
                    <a:lnTo>
                      <a:pt x="13" y="31"/>
                    </a:lnTo>
                    <a:lnTo>
                      <a:pt x="14" y="30"/>
                    </a:lnTo>
                    <a:lnTo>
                      <a:pt x="14" y="29"/>
                    </a:lnTo>
                    <a:lnTo>
                      <a:pt x="15" y="29"/>
                    </a:lnTo>
                    <a:lnTo>
                      <a:pt x="15" y="28"/>
                    </a:lnTo>
                    <a:lnTo>
                      <a:pt x="16" y="28"/>
                    </a:lnTo>
                    <a:lnTo>
                      <a:pt x="16" y="27"/>
                    </a:lnTo>
                    <a:lnTo>
                      <a:pt x="17" y="26"/>
                    </a:lnTo>
                    <a:lnTo>
                      <a:pt x="18" y="26"/>
                    </a:lnTo>
                    <a:lnTo>
                      <a:pt x="18" y="25"/>
                    </a:lnTo>
                    <a:lnTo>
                      <a:pt x="19" y="25"/>
                    </a:lnTo>
                    <a:lnTo>
                      <a:pt x="19" y="24"/>
                    </a:lnTo>
                    <a:lnTo>
                      <a:pt x="20" y="24"/>
                    </a:lnTo>
                    <a:lnTo>
                      <a:pt x="21" y="23"/>
                    </a:lnTo>
                    <a:lnTo>
                      <a:pt x="22" y="23"/>
                    </a:lnTo>
                    <a:lnTo>
                      <a:pt x="23" y="22"/>
                    </a:lnTo>
                    <a:lnTo>
                      <a:pt x="24" y="22"/>
                    </a:lnTo>
                    <a:lnTo>
                      <a:pt x="25" y="22"/>
                    </a:lnTo>
                    <a:lnTo>
                      <a:pt x="26" y="21"/>
                    </a:lnTo>
                    <a:lnTo>
                      <a:pt x="27" y="21"/>
                    </a:lnTo>
                    <a:lnTo>
                      <a:pt x="28" y="21"/>
                    </a:lnTo>
                    <a:lnTo>
                      <a:pt x="29" y="20"/>
                    </a:lnTo>
                    <a:lnTo>
                      <a:pt x="30" y="20"/>
                    </a:lnTo>
                    <a:lnTo>
                      <a:pt x="31" y="20"/>
                    </a:lnTo>
                    <a:lnTo>
                      <a:pt x="32" y="19"/>
                    </a:lnTo>
                    <a:lnTo>
                      <a:pt x="33" y="19"/>
                    </a:lnTo>
                    <a:lnTo>
                      <a:pt x="34" y="19"/>
                    </a:lnTo>
                    <a:lnTo>
                      <a:pt x="35" y="18"/>
                    </a:lnTo>
                    <a:lnTo>
                      <a:pt x="36" y="18"/>
                    </a:lnTo>
                    <a:lnTo>
                      <a:pt x="37" y="18"/>
                    </a:lnTo>
                    <a:lnTo>
                      <a:pt x="37" y="17"/>
                    </a:lnTo>
                    <a:lnTo>
                      <a:pt x="38" y="17"/>
                    </a:lnTo>
                    <a:lnTo>
                      <a:pt x="39" y="17"/>
                    </a:lnTo>
                    <a:lnTo>
                      <a:pt x="40" y="16"/>
                    </a:lnTo>
                    <a:lnTo>
                      <a:pt x="41" y="16"/>
                    </a:lnTo>
                    <a:lnTo>
                      <a:pt x="42" y="15"/>
                    </a:lnTo>
                    <a:lnTo>
                      <a:pt x="43" y="14"/>
                    </a:lnTo>
                    <a:lnTo>
                      <a:pt x="44" y="14"/>
                    </a:lnTo>
                    <a:lnTo>
                      <a:pt x="44" y="13"/>
                    </a:lnTo>
                    <a:lnTo>
                      <a:pt x="45" y="13"/>
                    </a:lnTo>
                    <a:lnTo>
                      <a:pt x="45" y="12"/>
                    </a:lnTo>
                    <a:lnTo>
                      <a:pt x="46" y="12"/>
                    </a:lnTo>
                    <a:lnTo>
                      <a:pt x="46" y="11"/>
                    </a:lnTo>
                    <a:lnTo>
                      <a:pt x="47" y="10"/>
                    </a:lnTo>
                    <a:lnTo>
                      <a:pt x="47" y="9"/>
                    </a:lnTo>
                    <a:lnTo>
                      <a:pt x="47" y="8"/>
                    </a:lnTo>
                    <a:lnTo>
                      <a:pt x="48" y="8"/>
                    </a:lnTo>
                    <a:lnTo>
                      <a:pt x="48" y="7"/>
                    </a:lnTo>
                    <a:lnTo>
                      <a:pt x="48" y="6"/>
                    </a:lnTo>
                    <a:lnTo>
                      <a:pt x="49" y="5"/>
                    </a:lnTo>
                    <a:lnTo>
                      <a:pt x="49" y="4"/>
                    </a:lnTo>
                    <a:lnTo>
                      <a:pt x="49" y="3"/>
                    </a:lnTo>
                    <a:lnTo>
                      <a:pt x="49" y="2"/>
                    </a:lnTo>
                    <a:lnTo>
                      <a:pt x="49" y="1"/>
                    </a:lnTo>
                    <a:lnTo>
                      <a:pt x="49"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7" name="Freeform 262"/>
              <p:cNvSpPr>
                <a:spLocks/>
              </p:cNvSpPr>
              <p:nvPr/>
            </p:nvSpPr>
            <p:spPr bwMode="auto">
              <a:xfrm>
                <a:off x="3587" y="2596"/>
                <a:ext cx="74" cy="37"/>
              </a:xfrm>
              <a:custGeom>
                <a:avLst/>
                <a:gdLst/>
                <a:ahLst/>
                <a:cxnLst>
                  <a:cxn ang="0">
                    <a:pos x="72" y="1"/>
                  </a:cxn>
                  <a:cxn ang="0">
                    <a:pos x="71" y="2"/>
                  </a:cxn>
                  <a:cxn ang="0">
                    <a:pos x="69" y="4"/>
                  </a:cxn>
                  <a:cxn ang="0">
                    <a:pos x="68" y="6"/>
                  </a:cxn>
                  <a:cxn ang="0">
                    <a:pos x="66" y="7"/>
                  </a:cxn>
                  <a:cxn ang="0">
                    <a:pos x="65" y="9"/>
                  </a:cxn>
                  <a:cxn ang="0">
                    <a:pos x="63" y="11"/>
                  </a:cxn>
                  <a:cxn ang="0">
                    <a:pos x="62" y="13"/>
                  </a:cxn>
                  <a:cxn ang="0">
                    <a:pos x="60" y="15"/>
                  </a:cxn>
                  <a:cxn ang="0">
                    <a:pos x="58" y="17"/>
                  </a:cxn>
                  <a:cxn ang="0">
                    <a:pos x="57" y="20"/>
                  </a:cxn>
                  <a:cxn ang="0">
                    <a:pos x="55" y="22"/>
                  </a:cxn>
                  <a:cxn ang="0">
                    <a:pos x="53" y="24"/>
                  </a:cxn>
                  <a:cxn ang="0">
                    <a:pos x="50" y="27"/>
                  </a:cxn>
                  <a:cxn ang="0">
                    <a:pos x="47" y="29"/>
                  </a:cxn>
                  <a:cxn ang="0">
                    <a:pos x="44" y="30"/>
                  </a:cxn>
                  <a:cxn ang="0">
                    <a:pos x="40" y="32"/>
                  </a:cxn>
                  <a:cxn ang="0">
                    <a:pos x="36" y="33"/>
                  </a:cxn>
                  <a:cxn ang="0">
                    <a:pos x="31" y="34"/>
                  </a:cxn>
                  <a:cxn ang="0">
                    <a:pos x="26" y="35"/>
                  </a:cxn>
                  <a:cxn ang="0">
                    <a:pos x="20" y="35"/>
                  </a:cxn>
                  <a:cxn ang="0">
                    <a:pos x="14" y="36"/>
                  </a:cxn>
                  <a:cxn ang="0">
                    <a:pos x="9" y="36"/>
                  </a:cxn>
                  <a:cxn ang="0">
                    <a:pos x="5" y="36"/>
                  </a:cxn>
                  <a:cxn ang="0">
                    <a:pos x="2" y="36"/>
                  </a:cxn>
                  <a:cxn ang="0">
                    <a:pos x="0" y="36"/>
                  </a:cxn>
                  <a:cxn ang="0">
                    <a:pos x="0" y="36"/>
                  </a:cxn>
                  <a:cxn ang="0">
                    <a:pos x="0" y="35"/>
                  </a:cxn>
                  <a:cxn ang="0">
                    <a:pos x="1" y="34"/>
                  </a:cxn>
                  <a:cxn ang="0">
                    <a:pos x="3" y="33"/>
                  </a:cxn>
                  <a:cxn ang="0">
                    <a:pos x="5" y="30"/>
                  </a:cxn>
                  <a:cxn ang="0">
                    <a:pos x="9" y="28"/>
                  </a:cxn>
                  <a:cxn ang="0">
                    <a:pos x="12" y="24"/>
                  </a:cxn>
                  <a:cxn ang="0">
                    <a:pos x="16" y="21"/>
                  </a:cxn>
                  <a:cxn ang="0">
                    <a:pos x="19" y="19"/>
                  </a:cxn>
                  <a:cxn ang="0">
                    <a:pos x="22" y="16"/>
                  </a:cxn>
                  <a:cxn ang="0">
                    <a:pos x="25" y="14"/>
                  </a:cxn>
                  <a:cxn ang="0">
                    <a:pos x="27" y="12"/>
                  </a:cxn>
                  <a:cxn ang="0">
                    <a:pos x="29" y="11"/>
                  </a:cxn>
                  <a:cxn ang="0">
                    <a:pos x="32" y="9"/>
                  </a:cxn>
                  <a:cxn ang="0">
                    <a:pos x="34" y="8"/>
                  </a:cxn>
                  <a:cxn ang="0">
                    <a:pos x="36" y="7"/>
                  </a:cxn>
                  <a:cxn ang="0">
                    <a:pos x="38" y="6"/>
                  </a:cxn>
                  <a:cxn ang="0">
                    <a:pos x="41" y="5"/>
                  </a:cxn>
                  <a:cxn ang="0">
                    <a:pos x="44" y="5"/>
                  </a:cxn>
                  <a:cxn ang="0">
                    <a:pos x="48" y="4"/>
                  </a:cxn>
                  <a:cxn ang="0">
                    <a:pos x="52" y="3"/>
                  </a:cxn>
                  <a:cxn ang="0">
                    <a:pos x="57" y="2"/>
                  </a:cxn>
                  <a:cxn ang="0">
                    <a:pos x="62" y="1"/>
                  </a:cxn>
                  <a:cxn ang="0">
                    <a:pos x="67" y="1"/>
                  </a:cxn>
                  <a:cxn ang="0">
                    <a:pos x="70" y="0"/>
                  </a:cxn>
                  <a:cxn ang="0">
                    <a:pos x="72" y="0"/>
                  </a:cxn>
                  <a:cxn ang="0">
                    <a:pos x="73" y="0"/>
                  </a:cxn>
                  <a:cxn ang="0">
                    <a:pos x="73" y="0"/>
                  </a:cxn>
                  <a:cxn ang="0">
                    <a:pos x="73" y="0"/>
                  </a:cxn>
                  <a:cxn ang="0">
                    <a:pos x="73" y="0"/>
                  </a:cxn>
                  <a:cxn ang="0">
                    <a:pos x="73" y="0"/>
                  </a:cxn>
                  <a:cxn ang="0">
                    <a:pos x="73" y="0"/>
                  </a:cxn>
                  <a:cxn ang="0">
                    <a:pos x="73" y="0"/>
                  </a:cxn>
                </a:cxnLst>
                <a:rect l="0" t="0" r="r" b="b"/>
                <a:pathLst>
                  <a:path w="74" h="37">
                    <a:moveTo>
                      <a:pt x="73" y="0"/>
                    </a:moveTo>
                    <a:lnTo>
                      <a:pt x="73" y="0"/>
                    </a:lnTo>
                    <a:lnTo>
                      <a:pt x="72" y="1"/>
                    </a:lnTo>
                    <a:lnTo>
                      <a:pt x="71" y="2"/>
                    </a:lnTo>
                    <a:lnTo>
                      <a:pt x="70" y="3"/>
                    </a:lnTo>
                    <a:lnTo>
                      <a:pt x="69" y="4"/>
                    </a:lnTo>
                    <a:lnTo>
                      <a:pt x="69" y="5"/>
                    </a:lnTo>
                    <a:lnTo>
                      <a:pt x="68" y="5"/>
                    </a:lnTo>
                    <a:lnTo>
                      <a:pt x="68" y="6"/>
                    </a:lnTo>
                    <a:lnTo>
                      <a:pt x="67" y="6"/>
                    </a:lnTo>
                    <a:lnTo>
                      <a:pt x="67" y="7"/>
                    </a:lnTo>
                    <a:lnTo>
                      <a:pt x="66" y="7"/>
                    </a:lnTo>
                    <a:lnTo>
                      <a:pt x="66" y="8"/>
                    </a:lnTo>
                    <a:lnTo>
                      <a:pt x="65" y="9"/>
                    </a:lnTo>
                    <a:lnTo>
                      <a:pt x="64" y="10"/>
                    </a:lnTo>
                    <a:lnTo>
                      <a:pt x="63" y="11"/>
                    </a:lnTo>
                    <a:lnTo>
                      <a:pt x="63" y="12"/>
                    </a:lnTo>
                    <a:lnTo>
                      <a:pt x="62" y="12"/>
                    </a:lnTo>
                    <a:lnTo>
                      <a:pt x="62" y="13"/>
                    </a:lnTo>
                    <a:lnTo>
                      <a:pt x="61" y="14"/>
                    </a:lnTo>
                    <a:lnTo>
                      <a:pt x="60" y="15"/>
                    </a:lnTo>
                    <a:lnTo>
                      <a:pt x="59" y="16"/>
                    </a:lnTo>
                    <a:lnTo>
                      <a:pt x="59" y="17"/>
                    </a:lnTo>
                    <a:lnTo>
                      <a:pt x="58" y="17"/>
                    </a:lnTo>
                    <a:lnTo>
                      <a:pt x="58" y="18"/>
                    </a:lnTo>
                    <a:lnTo>
                      <a:pt x="57" y="19"/>
                    </a:lnTo>
                    <a:lnTo>
                      <a:pt x="57" y="20"/>
                    </a:lnTo>
                    <a:lnTo>
                      <a:pt x="56" y="21"/>
                    </a:lnTo>
                    <a:lnTo>
                      <a:pt x="55" y="22"/>
                    </a:lnTo>
                    <a:lnTo>
                      <a:pt x="54" y="23"/>
                    </a:lnTo>
                    <a:lnTo>
                      <a:pt x="54" y="24"/>
                    </a:lnTo>
                    <a:lnTo>
                      <a:pt x="53" y="24"/>
                    </a:lnTo>
                    <a:lnTo>
                      <a:pt x="52" y="25"/>
                    </a:lnTo>
                    <a:lnTo>
                      <a:pt x="51" y="26"/>
                    </a:lnTo>
                    <a:lnTo>
                      <a:pt x="50" y="27"/>
                    </a:lnTo>
                    <a:lnTo>
                      <a:pt x="49" y="27"/>
                    </a:lnTo>
                    <a:lnTo>
                      <a:pt x="48" y="28"/>
                    </a:lnTo>
                    <a:lnTo>
                      <a:pt x="47" y="29"/>
                    </a:lnTo>
                    <a:lnTo>
                      <a:pt x="46" y="29"/>
                    </a:lnTo>
                    <a:lnTo>
                      <a:pt x="45" y="30"/>
                    </a:lnTo>
                    <a:lnTo>
                      <a:pt x="44" y="30"/>
                    </a:lnTo>
                    <a:lnTo>
                      <a:pt x="43" y="31"/>
                    </a:lnTo>
                    <a:lnTo>
                      <a:pt x="41" y="32"/>
                    </a:lnTo>
                    <a:lnTo>
                      <a:pt x="40" y="32"/>
                    </a:lnTo>
                    <a:lnTo>
                      <a:pt x="39" y="33"/>
                    </a:lnTo>
                    <a:lnTo>
                      <a:pt x="37" y="33"/>
                    </a:lnTo>
                    <a:lnTo>
                      <a:pt x="36" y="33"/>
                    </a:lnTo>
                    <a:lnTo>
                      <a:pt x="34" y="34"/>
                    </a:lnTo>
                    <a:lnTo>
                      <a:pt x="32" y="34"/>
                    </a:lnTo>
                    <a:lnTo>
                      <a:pt x="31" y="34"/>
                    </a:lnTo>
                    <a:lnTo>
                      <a:pt x="29" y="35"/>
                    </a:lnTo>
                    <a:lnTo>
                      <a:pt x="27" y="35"/>
                    </a:lnTo>
                    <a:lnTo>
                      <a:pt x="26" y="35"/>
                    </a:lnTo>
                    <a:lnTo>
                      <a:pt x="24" y="35"/>
                    </a:lnTo>
                    <a:lnTo>
                      <a:pt x="22" y="35"/>
                    </a:lnTo>
                    <a:lnTo>
                      <a:pt x="20" y="35"/>
                    </a:lnTo>
                    <a:lnTo>
                      <a:pt x="18" y="35"/>
                    </a:lnTo>
                    <a:lnTo>
                      <a:pt x="16" y="36"/>
                    </a:lnTo>
                    <a:lnTo>
                      <a:pt x="14" y="36"/>
                    </a:lnTo>
                    <a:lnTo>
                      <a:pt x="12" y="36"/>
                    </a:lnTo>
                    <a:lnTo>
                      <a:pt x="10" y="36"/>
                    </a:lnTo>
                    <a:lnTo>
                      <a:pt x="9" y="36"/>
                    </a:lnTo>
                    <a:lnTo>
                      <a:pt x="7" y="36"/>
                    </a:lnTo>
                    <a:lnTo>
                      <a:pt x="6" y="36"/>
                    </a:lnTo>
                    <a:lnTo>
                      <a:pt x="5" y="36"/>
                    </a:lnTo>
                    <a:lnTo>
                      <a:pt x="4" y="36"/>
                    </a:lnTo>
                    <a:lnTo>
                      <a:pt x="3" y="36"/>
                    </a:lnTo>
                    <a:lnTo>
                      <a:pt x="2" y="36"/>
                    </a:lnTo>
                    <a:lnTo>
                      <a:pt x="1" y="36"/>
                    </a:lnTo>
                    <a:lnTo>
                      <a:pt x="0" y="36"/>
                    </a:lnTo>
                    <a:lnTo>
                      <a:pt x="0" y="35"/>
                    </a:lnTo>
                    <a:lnTo>
                      <a:pt x="1" y="35"/>
                    </a:lnTo>
                    <a:lnTo>
                      <a:pt x="1" y="34"/>
                    </a:lnTo>
                    <a:lnTo>
                      <a:pt x="2" y="33"/>
                    </a:lnTo>
                    <a:lnTo>
                      <a:pt x="3" y="33"/>
                    </a:lnTo>
                    <a:lnTo>
                      <a:pt x="4" y="32"/>
                    </a:lnTo>
                    <a:lnTo>
                      <a:pt x="4" y="31"/>
                    </a:lnTo>
                    <a:lnTo>
                      <a:pt x="5" y="30"/>
                    </a:lnTo>
                    <a:lnTo>
                      <a:pt x="6" y="30"/>
                    </a:lnTo>
                    <a:lnTo>
                      <a:pt x="7" y="29"/>
                    </a:lnTo>
                    <a:lnTo>
                      <a:pt x="9" y="28"/>
                    </a:lnTo>
                    <a:lnTo>
                      <a:pt x="10" y="27"/>
                    </a:lnTo>
                    <a:lnTo>
                      <a:pt x="11" y="25"/>
                    </a:lnTo>
                    <a:lnTo>
                      <a:pt x="12" y="24"/>
                    </a:lnTo>
                    <a:lnTo>
                      <a:pt x="13" y="23"/>
                    </a:lnTo>
                    <a:lnTo>
                      <a:pt x="15" y="22"/>
                    </a:lnTo>
                    <a:lnTo>
                      <a:pt x="16" y="21"/>
                    </a:lnTo>
                    <a:lnTo>
                      <a:pt x="17" y="20"/>
                    </a:lnTo>
                    <a:lnTo>
                      <a:pt x="18" y="19"/>
                    </a:lnTo>
                    <a:lnTo>
                      <a:pt x="19" y="19"/>
                    </a:lnTo>
                    <a:lnTo>
                      <a:pt x="20" y="18"/>
                    </a:lnTo>
                    <a:lnTo>
                      <a:pt x="21" y="17"/>
                    </a:lnTo>
                    <a:lnTo>
                      <a:pt x="22" y="16"/>
                    </a:lnTo>
                    <a:lnTo>
                      <a:pt x="23" y="16"/>
                    </a:lnTo>
                    <a:lnTo>
                      <a:pt x="24" y="15"/>
                    </a:lnTo>
                    <a:lnTo>
                      <a:pt x="25" y="14"/>
                    </a:lnTo>
                    <a:lnTo>
                      <a:pt x="26" y="13"/>
                    </a:lnTo>
                    <a:lnTo>
                      <a:pt x="27" y="12"/>
                    </a:lnTo>
                    <a:lnTo>
                      <a:pt x="28" y="12"/>
                    </a:lnTo>
                    <a:lnTo>
                      <a:pt x="28" y="11"/>
                    </a:lnTo>
                    <a:lnTo>
                      <a:pt x="29" y="11"/>
                    </a:lnTo>
                    <a:lnTo>
                      <a:pt x="30" y="10"/>
                    </a:lnTo>
                    <a:lnTo>
                      <a:pt x="31" y="10"/>
                    </a:lnTo>
                    <a:lnTo>
                      <a:pt x="32" y="9"/>
                    </a:lnTo>
                    <a:lnTo>
                      <a:pt x="33" y="9"/>
                    </a:lnTo>
                    <a:lnTo>
                      <a:pt x="34" y="8"/>
                    </a:lnTo>
                    <a:lnTo>
                      <a:pt x="35" y="8"/>
                    </a:lnTo>
                    <a:lnTo>
                      <a:pt x="36" y="7"/>
                    </a:lnTo>
                    <a:lnTo>
                      <a:pt x="37" y="7"/>
                    </a:lnTo>
                    <a:lnTo>
                      <a:pt x="38" y="7"/>
                    </a:lnTo>
                    <a:lnTo>
                      <a:pt x="38" y="6"/>
                    </a:lnTo>
                    <a:lnTo>
                      <a:pt x="39" y="6"/>
                    </a:lnTo>
                    <a:lnTo>
                      <a:pt x="40" y="6"/>
                    </a:lnTo>
                    <a:lnTo>
                      <a:pt x="41" y="5"/>
                    </a:lnTo>
                    <a:lnTo>
                      <a:pt x="42" y="5"/>
                    </a:lnTo>
                    <a:lnTo>
                      <a:pt x="43" y="5"/>
                    </a:lnTo>
                    <a:lnTo>
                      <a:pt x="44" y="5"/>
                    </a:lnTo>
                    <a:lnTo>
                      <a:pt x="45" y="4"/>
                    </a:lnTo>
                    <a:lnTo>
                      <a:pt x="47" y="4"/>
                    </a:lnTo>
                    <a:lnTo>
                      <a:pt x="48" y="4"/>
                    </a:lnTo>
                    <a:lnTo>
                      <a:pt x="49" y="3"/>
                    </a:lnTo>
                    <a:lnTo>
                      <a:pt x="51" y="3"/>
                    </a:lnTo>
                    <a:lnTo>
                      <a:pt x="52" y="3"/>
                    </a:lnTo>
                    <a:lnTo>
                      <a:pt x="54" y="3"/>
                    </a:lnTo>
                    <a:lnTo>
                      <a:pt x="56" y="2"/>
                    </a:lnTo>
                    <a:lnTo>
                      <a:pt x="57" y="2"/>
                    </a:lnTo>
                    <a:lnTo>
                      <a:pt x="59" y="2"/>
                    </a:lnTo>
                    <a:lnTo>
                      <a:pt x="61" y="1"/>
                    </a:lnTo>
                    <a:lnTo>
                      <a:pt x="62" y="1"/>
                    </a:lnTo>
                    <a:lnTo>
                      <a:pt x="64" y="1"/>
                    </a:lnTo>
                    <a:lnTo>
                      <a:pt x="65" y="1"/>
                    </a:lnTo>
                    <a:lnTo>
                      <a:pt x="67" y="1"/>
                    </a:lnTo>
                    <a:lnTo>
                      <a:pt x="68" y="0"/>
                    </a:lnTo>
                    <a:lnTo>
                      <a:pt x="69" y="0"/>
                    </a:lnTo>
                    <a:lnTo>
                      <a:pt x="70" y="0"/>
                    </a:lnTo>
                    <a:lnTo>
                      <a:pt x="71" y="0"/>
                    </a:lnTo>
                    <a:lnTo>
                      <a:pt x="72" y="0"/>
                    </a:lnTo>
                    <a:lnTo>
                      <a:pt x="73" y="0"/>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8" name="Freeform 263"/>
              <p:cNvSpPr>
                <a:spLocks/>
              </p:cNvSpPr>
              <p:nvPr/>
            </p:nvSpPr>
            <p:spPr bwMode="auto">
              <a:xfrm>
                <a:off x="3554" y="2650"/>
                <a:ext cx="75" cy="28"/>
              </a:xfrm>
              <a:custGeom>
                <a:avLst/>
                <a:gdLst/>
                <a:ahLst/>
                <a:cxnLst>
                  <a:cxn ang="0">
                    <a:pos x="73" y="5"/>
                  </a:cxn>
                  <a:cxn ang="0">
                    <a:pos x="71" y="7"/>
                  </a:cxn>
                  <a:cxn ang="0">
                    <a:pos x="69" y="9"/>
                  </a:cxn>
                  <a:cxn ang="0">
                    <a:pos x="68" y="10"/>
                  </a:cxn>
                  <a:cxn ang="0">
                    <a:pos x="66" y="12"/>
                  </a:cxn>
                  <a:cxn ang="0">
                    <a:pos x="65" y="14"/>
                  </a:cxn>
                  <a:cxn ang="0">
                    <a:pos x="63" y="15"/>
                  </a:cxn>
                  <a:cxn ang="0">
                    <a:pos x="62" y="17"/>
                  </a:cxn>
                  <a:cxn ang="0">
                    <a:pos x="60" y="18"/>
                  </a:cxn>
                  <a:cxn ang="0">
                    <a:pos x="59" y="19"/>
                  </a:cxn>
                  <a:cxn ang="0">
                    <a:pos x="57" y="20"/>
                  </a:cxn>
                  <a:cxn ang="0">
                    <a:pos x="56" y="21"/>
                  </a:cxn>
                  <a:cxn ang="0">
                    <a:pos x="54" y="21"/>
                  </a:cxn>
                  <a:cxn ang="0">
                    <a:pos x="53" y="22"/>
                  </a:cxn>
                  <a:cxn ang="0">
                    <a:pos x="52" y="23"/>
                  </a:cxn>
                  <a:cxn ang="0">
                    <a:pos x="51" y="24"/>
                  </a:cxn>
                  <a:cxn ang="0">
                    <a:pos x="50" y="25"/>
                  </a:cxn>
                  <a:cxn ang="0">
                    <a:pos x="49" y="25"/>
                  </a:cxn>
                  <a:cxn ang="0">
                    <a:pos x="46" y="26"/>
                  </a:cxn>
                  <a:cxn ang="0">
                    <a:pos x="42" y="26"/>
                  </a:cxn>
                  <a:cxn ang="0">
                    <a:pos x="38" y="26"/>
                  </a:cxn>
                  <a:cxn ang="0">
                    <a:pos x="33" y="26"/>
                  </a:cxn>
                  <a:cxn ang="0">
                    <a:pos x="28" y="26"/>
                  </a:cxn>
                  <a:cxn ang="0">
                    <a:pos x="23" y="26"/>
                  </a:cxn>
                  <a:cxn ang="0">
                    <a:pos x="18" y="25"/>
                  </a:cxn>
                  <a:cxn ang="0">
                    <a:pos x="14" y="24"/>
                  </a:cxn>
                  <a:cxn ang="0">
                    <a:pos x="10" y="22"/>
                  </a:cxn>
                  <a:cxn ang="0">
                    <a:pos x="7" y="20"/>
                  </a:cxn>
                  <a:cxn ang="0">
                    <a:pos x="4" y="19"/>
                  </a:cxn>
                  <a:cxn ang="0">
                    <a:pos x="2" y="18"/>
                  </a:cxn>
                  <a:cxn ang="0">
                    <a:pos x="0" y="18"/>
                  </a:cxn>
                  <a:cxn ang="0">
                    <a:pos x="0" y="18"/>
                  </a:cxn>
                  <a:cxn ang="0">
                    <a:pos x="0" y="17"/>
                  </a:cxn>
                  <a:cxn ang="0">
                    <a:pos x="1" y="17"/>
                  </a:cxn>
                  <a:cxn ang="0">
                    <a:pos x="4" y="15"/>
                  </a:cxn>
                  <a:cxn ang="0">
                    <a:pos x="7" y="13"/>
                  </a:cxn>
                  <a:cxn ang="0">
                    <a:pos x="12" y="11"/>
                  </a:cxn>
                  <a:cxn ang="0">
                    <a:pos x="18" y="7"/>
                  </a:cxn>
                  <a:cxn ang="0">
                    <a:pos x="24" y="5"/>
                  </a:cxn>
                  <a:cxn ang="0">
                    <a:pos x="29" y="2"/>
                  </a:cxn>
                  <a:cxn ang="0">
                    <a:pos x="34" y="1"/>
                  </a:cxn>
                  <a:cxn ang="0">
                    <a:pos x="39" y="0"/>
                  </a:cxn>
                  <a:cxn ang="0">
                    <a:pos x="43" y="0"/>
                  </a:cxn>
                  <a:cxn ang="0">
                    <a:pos x="47" y="0"/>
                  </a:cxn>
                  <a:cxn ang="0">
                    <a:pos x="50" y="0"/>
                  </a:cxn>
                  <a:cxn ang="0">
                    <a:pos x="54" y="0"/>
                  </a:cxn>
                  <a:cxn ang="0">
                    <a:pos x="58" y="1"/>
                  </a:cxn>
                  <a:cxn ang="0">
                    <a:pos x="62" y="1"/>
                  </a:cxn>
                  <a:cxn ang="0">
                    <a:pos x="66" y="2"/>
                  </a:cxn>
                  <a:cxn ang="0">
                    <a:pos x="69" y="3"/>
                  </a:cxn>
                  <a:cxn ang="0">
                    <a:pos x="71" y="3"/>
                  </a:cxn>
                  <a:cxn ang="0">
                    <a:pos x="73" y="4"/>
                  </a:cxn>
                  <a:cxn ang="0">
                    <a:pos x="73" y="4"/>
                  </a:cxn>
                  <a:cxn ang="0">
                    <a:pos x="74" y="4"/>
                  </a:cxn>
                  <a:cxn ang="0">
                    <a:pos x="74" y="4"/>
                  </a:cxn>
                  <a:cxn ang="0">
                    <a:pos x="74" y="4"/>
                  </a:cxn>
                  <a:cxn ang="0">
                    <a:pos x="74" y="4"/>
                  </a:cxn>
                  <a:cxn ang="0">
                    <a:pos x="74" y="4"/>
                  </a:cxn>
                  <a:cxn ang="0">
                    <a:pos x="74" y="4"/>
                  </a:cxn>
                </a:cxnLst>
                <a:rect l="0" t="0" r="r" b="b"/>
                <a:pathLst>
                  <a:path w="75" h="28">
                    <a:moveTo>
                      <a:pt x="74" y="4"/>
                    </a:moveTo>
                    <a:lnTo>
                      <a:pt x="73" y="5"/>
                    </a:lnTo>
                    <a:lnTo>
                      <a:pt x="72" y="6"/>
                    </a:lnTo>
                    <a:lnTo>
                      <a:pt x="71" y="6"/>
                    </a:lnTo>
                    <a:lnTo>
                      <a:pt x="71" y="7"/>
                    </a:lnTo>
                    <a:lnTo>
                      <a:pt x="70" y="7"/>
                    </a:lnTo>
                    <a:lnTo>
                      <a:pt x="70" y="8"/>
                    </a:lnTo>
                    <a:lnTo>
                      <a:pt x="69" y="9"/>
                    </a:lnTo>
                    <a:lnTo>
                      <a:pt x="68" y="10"/>
                    </a:lnTo>
                    <a:lnTo>
                      <a:pt x="67" y="11"/>
                    </a:lnTo>
                    <a:lnTo>
                      <a:pt x="66" y="12"/>
                    </a:lnTo>
                    <a:lnTo>
                      <a:pt x="65" y="13"/>
                    </a:lnTo>
                    <a:lnTo>
                      <a:pt x="65" y="14"/>
                    </a:lnTo>
                    <a:lnTo>
                      <a:pt x="64" y="14"/>
                    </a:lnTo>
                    <a:lnTo>
                      <a:pt x="64" y="15"/>
                    </a:lnTo>
                    <a:lnTo>
                      <a:pt x="63" y="15"/>
                    </a:lnTo>
                    <a:lnTo>
                      <a:pt x="63" y="16"/>
                    </a:lnTo>
                    <a:lnTo>
                      <a:pt x="62" y="16"/>
                    </a:lnTo>
                    <a:lnTo>
                      <a:pt x="62" y="17"/>
                    </a:lnTo>
                    <a:lnTo>
                      <a:pt x="61" y="17"/>
                    </a:lnTo>
                    <a:lnTo>
                      <a:pt x="60" y="18"/>
                    </a:lnTo>
                    <a:lnTo>
                      <a:pt x="59" y="18"/>
                    </a:lnTo>
                    <a:lnTo>
                      <a:pt x="59" y="19"/>
                    </a:lnTo>
                    <a:lnTo>
                      <a:pt x="58" y="19"/>
                    </a:lnTo>
                    <a:lnTo>
                      <a:pt x="57" y="20"/>
                    </a:lnTo>
                    <a:lnTo>
                      <a:pt x="56" y="20"/>
                    </a:lnTo>
                    <a:lnTo>
                      <a:pt x="56" y="21"/>
                    </a:lnTo>
                    <a:lnTo>
                      <a:pt x="55" y="21"/>
                    </a:lnTo>
                    <a:lnTo>
                      <a:pt x="54" y="21"/>
                    </a:lnTo>
                    <a:lnTo>
                      <a:pt x="54" y="22"/>
                    </a:lnTo>
                    <a:lnTo>
                      <a:pt x="53" y="22"/>
                    </a:lnTo>
                    <a:lnTo>
                      <a:pt x="53" y="23"/>
                    </a:lnTo>
                    <a:lnTo>
                      <a:pt x="52" y="23"/>
                    </a:lnTo>
                    <a:lnTo>
                      <a:pt x="52" y="24"/>
                    </a:lnTo>
                    <a:lnTo>
                      <a:pt x="51" y="24"/>
                    </a:lnTo>
                    <a:lnTo>
                      <a:pt x="51" y="25"/>
                    </a:lnTo>
                    <a:lnTo>
                      <a:pt x="50" y="25"/>
                    </a:lnTo>
                    <a:lnTo>
                      <a:pt x="49" y="25"/>
                    </a:lnTo>
                    <a:lnTo>
                      <a:pt x="48" y="26"/>
                    </a:lnTo>
                    <a:lnTo>
                      <a:pt x="47" y="26"/>
                    </a:lnTo>
                    <a:lnTo>
                      <a:pt x="46" y="26"/>
                    </a:lnTo>
                    <a:lnTo>
                      <a:pt x="45" y="26"/>
                    </a:lnTo>
                    <a:lnTo>
                      <a:pt x="44" y="26"/>
                    </a:lnTo>
                    <a:lnTo>
                      <a:pt x="42" y="26"/>
                    </a:lnTo>
                    <a:lnTo>
                      <a:pt x="41" y="26"/>
                    </a:lnTo>
                    <a:lnTo>
                      <a:pt x="40" y="26"/>
                    </a:lnTo>
                    <a:lnTo>
                      <a:pt x="38" y="26"/>
                    </a:lnTo>
                    <a:lnTo>
                      <a:pt x="36" y="26"/>
                    </a:lnTo>
                    <a:lnTo>
                      <a:pt x="35" y="27"/>
                    </a:lnTo>
                    <a:lnTo>
                      <a:pt x="33" y="26"/>
                    </a:lnTo>
                    <a:lnTo>
                      <a:pt x="31" y="26"/>
                    </a:lnTo>
                    <a:lnTo>
                      <a:pt x="29" y="26"/>
                    </a:lnTo>
                    <a:lnTo>
                      <a:pt x="28" y="26"/>
                    </a:lnTo>
                    <a:lnTo>
                      <a:pt x="26" y="26"/>
                    </a:lnTo>
                    <a:lnTo>
                      <a:pt x="24" y="26"/>
                    </a:lnTo>
                    <a:lnTo>
                      <a:pt x="23" y="26"/>
                    </a:lnTo>
                    <a:lnTo>
                      <a:pt x="21" y="25"/>
                    </a:lnTo>
                    <a:lnTo>
                      <a:pt x="20" y="25"/>
                    </a:lnTo>
                    <a:lnTo>
                      <a:pt x="18" y="25"/>
                    </a:lnTo>
                    <a:lnTo>
                      <a:pt x="17" y="24"/>
                    </a:lnTo>
                    <a:lnTo>
                      <a:pt x="15" y="24"/>
                    </a:lnTo>
                    <a:lnTo>
                      <a:pt x="14" y="24"/>
                    </a:lnTo>
                    <a:lnTo>
                      <a:pt x="13" y="23"/>
                    </a:lnTo>
                    <a:lnTo>
                      <a:pt x="11" y="23"/>
                    </a:lnTo>
                    <a:lnTo>
                      <a:pt x="10" y="22"/>
                    </a:lnTo>
                    <a:lnTo>
                      <a:pt x="9" y="21"/>
                    </a:lnTo>
                    <a:lnTo>
                      <a:pt x="8" y="21"/>
                    </a:lnTo>
                    <a:lnTo>
                      <a:pt x="7" y="20"/>
                    </a:lnTo>
                    <a:lnTo>
                      <a:pt x="6" y="20"/>
                    </a:lnTo>
                    <a:lnTo>
                      <a:pt x="5" y="20"/>
                    </a:lnTo>
                    <a:lnTo>
                      <a:pt x="4" y="19"/>
                    </a:lnTo>
                    <a:lnTo>
                      <a:pt x="3" y="19"/>
                    </a:lnTo>
                    <a:lnTo>
                      <a:pt x="2" y="19"/>
                    </a:lnTo>
                    <a:lnTo>
                      <a:pt x="2" y="18"/>
                    </a:lnTo>
                    <a:lnTo>
                      <a:pt x="1" y="18"/>
                    </a:lnTo>
                    <a:lnTo>
                      <a:pt x="0" y="18"/>
                    </a:lnTo>
                    <a:lnTo>
                      <a:pt x="0" y="17"/>
                    </a:lnTo>
                    <a:lnTo>
                      <a:pt x="1" y="17"/>
                    </a:lnTo>
                    <a:lnTo>
                      <a:pt x="2" y="16"/>
                    </a:lnTo>
                    <a:lnTo>
                      <a:pt x="3" y="16"/>
                    </a:lnTo>
                    <a:lnTo>
                      <a:pt x="4" y="15"/>
                    </a:lnTo>
                    <a:lnTo>
                      <a:pt x="5" y="15"/>
                    </a:lnTo>
                    <a:lnTo>
                      <a:pt x="6" y="14"/>
                    </a:lnTo>
                    <a:lnTo>
                      <a:pt x="7" y="13"/>
                    </a:lnTo>
                    <a:lnTo>
                      <a:pt x="9" y="12"/>
                    </a:lnTo>
                    <a:lnTo>
                      <a:pt x="11" y="12"/>
                    </a:lnTo>
                    <a:lnTo>
                      <a:pt x="12" y="11"/>
                    </a:lnTo>
                    <a:lnTo>
                      <a:pt x="14" y="10"/>
                    </a:lnTo>
                    <a:lnTo>
                      <a:pt x="16" y="9"/>
                    </a:lnTo>
                    <a:lnTo>
                      <a:pt x="18" y="7"/>
                    </a:lnTo>
                    <a:lnTo>
                      <a:pt x="20" y="6"/>
                    </a:lnTo>
                    <a:lnTo>
                      <a:pt x="22" y="5"/>
                    </a:lnTo>
                    <a:lnTo>
                      <a:pt x="24" y="5"/>
                    </a:lnTo>
                    <a:lnTo>
                      <a:pt x="26" y="4"/>
                    </a:lnTo>
                    <a:lnTo>
                      <a:pt x="28" y="3"/>
                    </a:lnTo>
                    <a:lnTo>
                      <a:pt x="29" y="2"/>
                    </a:lnTo>
                    <a:lnTo>
                      <a:pt x="31" y="2"/>
                    </a:lnTo>
                    <a:lnTo>
                      <a:pt x="33" y="1"/>
                    </a:lnTo>
                    <a:lnTo>
                      <a:pt x="34" y="1"/>
                    </a:lnTo>
                    <a:lnTo>
                      <a:pt x="36" y="0"/>
                    </a:lnTo>
                    <a:lnTo>
                      <a:pt x="37" y="0"/>
                    </a:lnTo>
                    <a:lnTo>
                      <a:pt x="39" y="0"/>
                    </a:lnTo>
                    <a:lnTo>
                      <a:pt x="40" y="0"/>
                    </a:lnTo>
                    <a:lnTo>
                      <a:pt x="41" y="0"/>
                    </a:lnTo>
                    <a:lnTo>
                      <a:pt x="43" y="0"/>
                    </a:lnTo>
                    <a:lnTo>
                      <a:pt x="44" y="0"/>
                    </a:lnTo>
                    <a:lnTo>
                      <a:pt x="45" y="0"/>
                    </a:lnTo>
                    <a:lnTo>
                      <a:pt x="47" y="0"/>
                    </a:lnTo>
                    <a:lnTo>
                      <a:pt x="48" y="0"/>
                    </a:lnTo>
                    <a:lnTo>
                      <a:pt x="49" y="0"/>
                    </a:lnTo>
                    <a:lnTo>
                      <a:pt x="50" y="0"/>
                    </a:lnTo>
                    <a:lnTo>
                      <a:pt x="52" y="0"/>
                    </a:lnTo>
                    <a:lnTo>
                      <a:pt x="53" y="0"/>
                    </a:lnTo>
                    <a:lnTo>
                      <a:pt x="54" y="0"/>
                    </a:lnTo>
                    <a:lnTo>
                      <a:pt x="56" y="0"/>
                    </a:lnTo>
                    <a:lnTo>
                      <a:pt x="57" y="1"/>
                    </a:lnTo>
                    <a:lnTo>
                      <a:pt x="58" y="1"/>
                    </a:lnTo>
                    <a:lnTo>
                      <a:pt x="59" y="1"/>
                    </a:lnTo>
                    <a:lnTo>
                      <a:pt x="61" y="1"/>
                    </a:lnTo>
                    <a:lnTo>
                      <a:pt x="62" y="1"/>
                    </a:lnTo>
                    <a:lnTo>
                      <a:pt x="63" y="2"/>
                    </a:lnTo>
                    <a:lnTo>
                      <a:pt x="65" y="2"/>
                    </a:lnTo>
                    <a:lnTo>
                      <a:pt x="66" y="2"/>
                    </a:lnTo>
                    <a:lnTo>
                      <a:pt x="67" y="3"/>
                    </a:lnTo>
                    <a:lnTo>
                      <a:pt x="68" y="3"/>
                    </a:lnTo>
                    <a:lnTo>
                      <a:pt x="69" y="3"/>
                    </a:lnTo>
                    <a:lnTo>
                      <a:pt x="70" y="3"/>
                    </a:lnTo>
                    <a:lnTo>
                      <a:pt x="71" y="3"/>
                    </a:lnTo>
                    <a:lnTo>
                      <a:pt x="72" y="4"/>
                    </a:lnTo>
                    <a:lnTo>
                      <a:pt x="73" y="4"/>
                    </a:lnTo>
                    <a:lnTo>
                      <a:pt x="74" y="4"/>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29" name="Freeform 264"/>
              <p:cNvSpPr>
                <a:spLocks/>
              </p:cNvSpPr>
              <p:nvPr/>
            </p:nvSpPr>
            <p:spPr bwMode="auto">
              <a:xfrm>
                <a:off x="3492" y="2695"/>
                <a:ext cx="91" cy="23"/>
              </a:xfrm>
              <a:custGeom>
                <a:avLst/>
                <a:gdLst/>
                <a:ahLst/>
                <a:cxnLst>
                  <a:cxn ang="0">
                    <a:pos x="2" y="6"/>
                  </a:cxn>
                  <a:cxn ang="0">
                    <a:pos x="5" y="9"/>
                  </a:cxn>
                  <a:cxn ang="0">
                    <a:pos x="8" y="11"/>
                  </a:cxn>
                  <a:cxn ang="0">
                    <a:pos x="11" y="13"/>
                  </a:cxn>
                  <a:cxn ang="0">
                    <a:pos x="13" y="15"/>
                  </a:cxn>
                  <a:cxn ang="0">
                    <a:pos x="15" y="16"/>
                  </a:cxn>
                  <a:cxn ang="0">
                    <a:pos x="18" y="16"/>
                  </a:cxn>
                  <a:cxn ang="0">
                    <a:pos x="22" y="17"/>
                  </a:cxn>
                  <a:cxn ang="0">
                    <a:pos x="25" y="18"/>
                  </a:cxn>
                  <a:cxn ang="0">
                    <a:pos x="30" y="19"/>
                  </a:cxn>
                  <a:cxn ang="0">
                    <a:pos x="35" y="20"/>
                  </a:cxn>
                  <a:cxn ang="0">
                    <a:pos x="40" y="21"/>
                  </a:cxn>
                  <a:cxn ang="0">
                    <a:pos x="45" y="21"/>
                  </a:cxn>
                  <a:cxn ang="0">
                    <a:pos x="50" y="22"/>
                  </a:cxn>
                  <a:cxn ang="0">
                    <a:pos x="54" y="22"/>
                  </a:cxn>
                  <a:cxn ang="0">
                    <a:pos x="58" y="22"/>
                  </a:cxn>
                  <a:cxn ang="0">
                    <a:pos x="62" y="22"/>
                  </a:cxn>
                  <a:cxn ang="0">
                    <a:pos x="66" y="22"/>
                  </a:cxn>
                  <a:cxn ang="0">
                    <a:pos x="70" y="21"/>
                  </a:cxn>
                  <a:cxn ang="0">
                    <a:pos x="75" y="21"/>
                  </a:cxn>
                  <a:cxn ang="0">
                    <a:pos x="79" y="20"/>
                  </a:cxn>
                  <a:cxn ang="0">
                    <a:pos x="84" y="19"/>
                  </a:cxn>
                  <a:cxn ang="0">
                    <a:pos x="87" y="18"/>
                  </a:cxn>
                  <a:cxn ang="0">
                    <a:pos x="89" y="17"/>
                  </a:cxn>
                  <a:cxn ang="0">
                    <a:pos x="90" y="16"/>
                  </a:cxn>
                  <a:cxn ang="0">
                    <a:pos x="90" y="15"/>
                  </a:cxn>
                  <a:cxn ang="0">
                    <a:pos x="88" y="13"/>
                  </a:cxn>
                  <a:cxn ang="0">
                    <a:pos x="86" y="11"/>
                  </a:cxn>
                  <a:cxn ang="0">
                    <a:pos x="83" y="10"/>
                  </a:cxn>
                  <a:cxn ang="0">
                    <a:pos x="80" y="9"/>
                  </a:cxn>
                  <a:cxn ang="0">
                    <a:pos x="76" y="8"/>
                  </a:cxn>
                  <a:cxn ang="0">
                    <a:pos x="71" y="7"/>
                  </a:cxn>
                  <a:cxn ang="0">
                    <a:pos x="67" y="6"/>
                  </a:cxn>
                  <a:cxn ang="0">
                    <a:pos x="62" y="5"/>
                  </a:cxn>
                  <a:cxn ang="0">
                    <a:pos x="58" y="4"/>
                  </a:cxn>
                  <a:cxn ang="0">
                    <a:pos x="54" y="3"/>
                  </a:cxn>
                  <a:cxn ang="0">
                    <a:pos x="50" y="2"/>
                  </a:cxn>
                  <a:cxn ang="0">
                    <a:pos x="46" y="1"/>
                  </a:cxn>
                  <a:cxn ang="0">
                    <a:pos x="42" y="1"/>
                  </a:cxn>
                  <a:cxn ang="0">
                    <a:pos x="39" y="0"/>
                  </a:cxn>
                  <a:cxn ang="0">
                    <a:pos x="35" y="0"/>
                  </a:cxn>
                  <a:cxn ang="0">
                    <a:pos x="32" y="0"/>
                  </a:cxn>
                  <a:cxn ang="0">
                    <a:pos x="29" y="0"/>
                  </a:cxn>
                  <a:cxn ang="0">
                    <a:pos x="26" y="0"/>
                  </a:cxn>
                  <a:cxn ang="0">
                    <a:pos x="23" y="0"/>
                  </a:cxn>
                  <a:cxn ang="0">
                    <a:pos x="19" y="0"/>
                  </a:cxn>
                  <a:cxn ang="0">
                    <a:pos x="15" y="1"/>
                  </a:cxn>
                  <a:cxn ang="0">
                    <a:pos x="12" y="1"/>
                  </a:cxn>
                  <a:cxn ang="0">
                    <a:pos x="8" y="2"/>
                  </a:cxn>
                  <a:cxn ang="0">
                    <a:pos x="5" y="3"/>
                  </a:cxn>
                  <a:cxn ang="0">
                    <a:pos x="3" y="3"/>
                  </a:cxn>
                  <a:cxn ang="0">
                    <a:pos x="1" y="4"/>
                  </a:cxn>
                  <a:cxn ang="0">
                    <a:pos x="0" y="4"/>
                  </a:cxn>
                  <a:cxn ang="0">
                    <a:pos x="0" y="4"/>
                  </a:cxn>
                  <a:cxn ang="0">
                    <a:pos x="0" y="4"/>
                  </a:cxn>
                  <a:cxn ang="0">
                    <a:pos x="0" y="4"/>
                  </a:cxn>
                  <a:cxn ang="0">
                    <a:pos x="0" y="4"/>
                  </a:cxn>
                  <a:cxn ang="0">
                    <a:pos x="0" y="4"/>
                  </a:cxn>
                  <a:cxn ang="0">
                    <a:pos x="0" y="4"/>
                  </a:cxn>
                </a:cxnLst>
                <a:rect l="0" t="0" r="r" b="b"/>
                <a:pathLst>
                  <a:path w="91" h="23">
                    <a:moveTo>
                      <a:pt x="0" y="4"/>
                    </a:moveTo>
                    <a:lnTo>
                      <a:pt x="1" y="5"/>
                    </a:lnTo>
                    <a:lnTo>
                      <a:pt x="2" y="6"/>
                    </a:lnTo>
                    <a:lnTo>
                      <a:pt x="3" y="7"/>
                    </a:lnTo>
                    <a:lnTo>
                      <a:pt x="4" y="8"/>
                    </a:lnTo>
                    <a:lnTo>
                      <a:pt x="5" y="9"/>
                    </a:lnTo>
                    <a:lnTo>
                      <a:pt x="6" y="10"/>
                    </a:lnTo>
                    <a:lnTo>
                      <a:pt x="7" y="11"/>
                    </a:lnTo>
                    <a:lnTo>
                      <a:pt x="8" y="11"/>
                    </a:lnTo>
                    <a:lnTo>
                      <a:pt x="9" y="12"/>
                    </a:lnTo>
                    <a:lnTo>
                      <a:pt x="10" y="13"/>
                    </a:lnTo>
                    <a:lnTo>
                      <a:pt x="11" y="13"/>
                    </a:lnTo>
                    <a:lnTo>
                      <a:pt x="11" y="14"/>
                    </a:lnTo>
                    <a:lnTo>
                      <a:pt x="12" y="14"/>
                    </a:lnTo>
                    <a:lnTo>
                      <a:pt x="13" y="15"/>
                    </a:lnTo>
                    <a:lnTo>
                      <a:pt x="14" y="15"/>
                    </a:lnTo>
                    <a:lnTo>
                      <a:pt x="15" y="15"/>
                    </a:lnTo>
                    <a:lnTo>
                      <a:pt x="15" y="16"/>
                    </a:lnTo>
                    <a:lnTo>
                      <a:pt x="16" y="16"/>
                    </a:lnTo>
                    <a:lnTo>
                      <a:pt x="17" y="16"/>
                    </a:lnTo>
                    <a:lnTo>
                      <a:pt x="18" y="16"/>
                    </a:lnTo>
                    <a:lnTo>
                      <a:pt x="19" y="17"/>
                    </a:lnTo>
                    <a:lnTo>
                      <a:pt x="20" y="17"/>
                    </a:lnTo>
                    <a:lnTo>
                      <a:pt x="22" y="17"/>
                    </a:lnTo>
                    <a:lnTo>
                      <a:pt x="23" y="18"/>
                    </a:lnTo>
                    <a:lnTo>
                      <a:pt x="24" y="18"/>
                    </a:lnTo>
                    <a:lnTo>
                      <a:pt x="25" y="18"/>
                    </a:lnTo>
                    <a:lnTo>
                      <a:pt x="27" y="18"/>
                    </a:lnTo>
                    <a:lnTo>
                      <a:pt x="28" y="19"/>
                    </a:lnTo>
                    <a:lnTo>
                      <a:pt x="30" y="19"/>
                    </a:lnTo>
                    <a:lnTo>
                      <a:pt x="32" y="19"/>
                    </a:lnTo>
                    <a:lnTo>
                      <a:pt x="33" y="19"/>
                    </a:lnTo>
                    <a:lnTo>
                      <a:pt x="35" y="20"/>
                    </a:lnTo>
                    <a:lnTo>
                      <a:pt x="37" y="20"/>
                    </a:lnTo>
                    <a:lnTo>
                      <a:pt x="39" y="20"/>
                    </a:lnTo>
                    <a:lnTo>
                      <a:pt x="40" y="21"/>
                    </a:lnTo>
                    <a:lnTo>
                      <a:pt x="42" y="21"/>
                    </a:lnTo>
                    <a:lnTo>
                      <a:pt x="44" y="21"/>
                    </a:lnTo>
                    <a:lnTo>
                      <a:pt x="45" y="21"/>
                    </a:lnTo>
                    <a:lnTo>
                      <a:pt x="47" y="21"/>
                    </a:lnTo>
                    <a:lnTo>
                      <a:pt x="48" y="21"/>
                    </a:lnTo>
                    <a:lnTo>
                      <a:pt x="50" y="22"/>
                    </a:lnTo>
                    <a:lnTo>
                      <a:pt x="51" y="22"/>
                    </a:lnTo>
                    <a:lnTo>
                      <a:pt x="53" y="22"/>
                    </a:lnTo>
                    <a:lnTo>
                      <a:pt x="54" y="22"/>
                    </a:lnTo>
                    <a:lnTo>
                      <a:pt x="56" y="22"/>
                    </a:lnTo>
                    <a:lnTo>
                      <a:pt x="57" y="22"/>
                    </a:lnTo>
                    <a:lnTo>
                      <a:pt x="58" y="22"/>
                    </a:lnTo>
                    <a:lnTo>
                      <a:pt x="60" y="22"/>
                    </a:lnTo>
                    <a:lnTo>
                      <a:pt x="61" y="22"/>
                    </a:lnTo>
                    <a:lnTo>
                      <a:pt x="62" y="22"/>
                    </a:lnTo>
                    <a:lnTo>
                      <a:pt x="64" y="22"/>
                    </a:lnTo>
                    <a:lnTo>
                      <a:pt x="65" y="22"/>
                    </a:lnTo>
                    <a:lnTo>
                      <a:pt x="66" y="22"/>
                    </a:lnTo>
                    <a:lnTo>
                      <a:pt x="68" y="22"/>
                    </a:lnTo>
                    <a:lnTo>
                      <a:pt x="69" y="22"/>
                    </a:lnTo>
                    <a:lnTo>
                      <a:pt x="70" y="21"/>
                    </a:lnTo>
                    <a:lnTo>
                      <a:pt x="72" y="21"/>
                    </a:lnTo>
                    <a:lnTo>
                      <a:pt x="73" y="21"/>
                    </a:lnTo>
                    <a:lnTo>
                      <a:pt x="75" y="21"/>
                    </a:lnTo>
                    <a:lnTo>
                      <a:pt x="76" y="21"/>
                    </a:lnTo>
                    <a:lnTo>
                      <a:pt x="78" y="21"/>
                    </a:lnTo>
                    <a:lnTo>
                      <a:pt x="79" y="20"/>
                    </a:lnTo>
                    <a:lnTo>
                      <a:pt x="81" y="20"/>
                    </a:lnTo>
                    <a:lnTo>
                      <a:pt x="82" y="20"/>
                    </a:lnTo>
                    <a:lnTo>
                      <a:pt x="84" y="19"/>
                    </a:lnTo>
                    <a:lnTo>
                      <a:pt x="85" y="19"/>
                    </a:lnTo>
                    <a:lnTo>
                      <a:pt x="86" y="19"/>
                    </a:lnTo>
                    <a:lnTo>
                      <a:pt x="87" y="18"/>
                    </a:lnTo>
                    <a:lnTo>
                      <a:pt x="88" y="18"/>
                    </a:lnTo>
                    <a:lnTo>
                      <a:pt x="89" y="18"/>
                    </a:lnTo>
                    <a:lnTo>
                      <a:pt x="89" y="17"/>
                    </a:lnTo>
                    <a:lnTo>
                      <a:pt x="90" y="17"/>
                    </a:lnTo>
                    <a:lnTo>
                      <a:pt x="90" y="16"/>
                    </a:lnTo>
                    <a:lnTo>
                      <a:pt x="90" y="15"/>
                    </a:lnTo>
                    <a:lnTo>
                      <a:pt x="90" y="14"/>
                    </a:lnTo>
                    <a:lnTo>
                      <a:pt x="89" y="14"/>
                    </a:lnTo>
                    <a:lnTo>
                      <a:pt x="88" y="13"/>
                    </a:lnTo>
                    <a:lnTo>
                      <a:pt x="88" y="12"/>
                    </a:lnTo>
                    <a:lnTo>
                      <a:pt x="87" y="12"/>
                    </a:lnTo>
                    <a:lnTo>
                      <a:pt x="86" y="11"/>
                    </a:lnTo>
                    <a:lnTo>
                      <a:pt x="85" y="11"/>
                    </a:lnTo>
                    <a:lnTo>
                      <a:pt x="84" y="10"/>
                    </a:lnTo>
                    <a:lnTo>
                      <a:pt x="83" y="10"/>
                    </a:lnTo>
                    <a:lnTo>
                      <a:pt x="82" y="9"/>
                    </a:lnTo>
                    <a:lnTo>
                      <a:pt x="81" y="9"/>
                    </a:lnTo>
                    <a:lnTo>
                      <a:pt x="80" y="9"/>
                    </a:lnTo>
                    <a:lnTo>
                      <a:pt x="78" y="8"/>
                    </a:lnTo>
                    <a:lnTo>
                      <a:pt x="77" y="8"/>
                    </a:lnTo>
                    <a:lnTo>
                      <a:pt x="76" y="8"/>
                    </a:lnTo>
                    <a:lnTo>
                      <a:pt x="74" y="7"/>
                    </a:lnTo>
                    <a:lnTo>
                      <a:pt x="73" y="7"/>
                    </a:lnTo>
                    <a:lnTo>
                      <a:pt x="71" y="7"/>
                    </a:lnTo>
                    <a:lnTo>
                      <a:pt x="70" y="6"/>
                    </a:lnTo>
                    <a:lnTo>
                      <a:pt x="68" y="6"/>
                    </a:lnTo>
                    <a:lnTo>
                      <a:pt x="67" y="6"/>
                    </a:lnTo>
                    <a:lnTo>
                      <a:pt x="65" y="5"/>
                    </a:lnTo>
                    <a:lnTo>
                      <a:pt x="64" y="5"/>
                    </a:lnTo>
                    <a:lnTo>
                      <a:pt x="62" y="5"/>
                    </a:lnTo>
                    <a:lnTo>
                      <a:pt x="61" y="5"/>
                    </a:lnTo>
                    <a:lnTo>
                      <a:pt x="60" y="4"/>
                    </a:lnTo>
                    <a:lnTo>
                      <a:pt x="58" y="4"/>
                    </a:lnTo>
                    <a:lnTo>
                      <a:pt x="57" y="4"/>
                    </a:lnTo>
                    <a:lnTo>
                      <a:pt x="55" y="3"/>
                    </a:lnTo>
                    <a:lnTo>
                      <a:pt x="54" y="3"/>
                    </a:lnTo>
                    <a:lnTo>
                      <a:pt x="53" y="3"/>
                    </a:lnTo>
                    <a:lnTo>
                      <a:pt x="51" y="3"/>
                    </a:lnTo>
                    <a:lnTo>
                      <a:pt x="50" y="2"/>
                    </a:lnTo>
                    <a:lnTo>
                      <a:pt x="49" y="2"/>
                    </a:lnTo>
                    <a:lnTo>
                      <a:pt x="47" y="2"/>
                    </a:lnTo>
                    <a:lnTo>
                      <a:pt x="46" y="1"/>
                    </a:lnTo>
                    <a:lnTo>
                      <a:pt x="45" y="1"/>
                    </a:lnTo>
                    <a:lnTo>
                      <a:pt x="44" y="1"/>
                    </a:lnTo>
                    <a:lnTo>
                      <a:pt x="42" y="1"/>
                    </a:lnTo>
                    <a:lnTo>
                      <a:pt x="41" y="1"/>
                    </a:lnTo>
                    <a:lnTo>
                      <a:pt x="40" y="0"/>
                    </a:lnTo>
                    <a:lnTo>
                      <a:pt x="39" y="0"/>
                    </a:lnTo>
                    <a:lnTo>
                      <a:pt x="38" y="0"/>
                    </a:lnTo>
                    <a:lnTo>
                      <a:pt x="37"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0"/>
                    </a:lnTo>
                    <a:lnTo>
                      <a:pt x="20" y="0"/>
                    </a:lnTo>
                    <a:lnTo>
                      <a:pt x="19" y="0"/>
                    </a:lnTo>
                    <a:lnTo>
                      <a:pt x="18" y="0"/>
                    </a:lnTo>
                    <a:lnTo>
                      <a:pt x="17" y="1"/>
                    </a:lnTo>
                    <a:lnTo>
                      <a:pt x="15" y="1"/>
                    </a:lnTo>
                    <a:lnTo>
                      <a:pt x="14" y="1"/>
                    </a:lnTo>
                    <a:lnTo>
                      <a:pt x="13" y="1"/>
                    </a:lnTo>
                    <a:lnTo>
                      <a:pt x="12" y="1"/>
                    </a:lnTo>
                    <a:lnTo>
                      <a:pt x="10" y="2"/>
                    </a:lnTo>
                    <a:lnTo>
                      <a:pt x="9" y="2"/>
                    </a:lnTo>
                    <a:lnTo>
                      <a:pt x="8" y="2"/>
                    </a:lnTo>
                    <a:lnTo>
                      <a:pt x="7" y="3"/>
                    </a:lnTo>
                    <a:lnTo>
                      <a:pt x="6" y="3"/>
                    </a:lnTo>
                    <a:lnTo>
                      <a:pt x="5" y="3"/>
                    </a:lnTo>
                    <a:lnTo>
                      <a:pt x="4" y="3"/>
                    </a:lnTo>
                    <a:lnTo>
                      <a:pt x="3" y="3"/>
                    </a:lnTo>
                    <a:lnTo>
                      <a:pt x="2" y="4"/>
                    </a:lnTo>
                    <a:lnTo>
                      <a:pt x="1" y="4"/>
                    </a:lnTo>
                    <a:lnTo>
                      <a:pt x="0" y="4"/>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sp>
            <p:nvSpPr>
              <p:cNvPr id="30" name="Freeform 265"/>
              <p:cNvSpPr>
                <a:spLocks/>
              </p:cNvSpPr>
              <p:nvPr/>
            </p:nvSpPr>
            <p:spPr bwMode="auto">
              <a:xfrm>
                <a:off x="3171" y="2699"/>
                <a:ext cx="257" cy="100"/>
              </a:xfrm>
              <a:custGeom>
                <a:avLst/>
                <a:gdLst/>
                <a:ahLst/>
                <a:cxnLst>
                  <a:cxn ang="0">
                    <a:pos x="76" y="37"/>
                  </a:cxn>
                  <a:cxn ang="0">
                    <a:pos x="64" y="44"/>
                  </a:cxn>
                  <a:cxn ang="0">
                    <a:pos x="56" y="49"/>
                  </a:cxn>
                  <a:cxn ang="0">
                    <a:pos x="48" y="55"/>
                  </a:cxn>
                  <a:cxn ang="0">
                    <a:pos x="40" y="62"/>
                  </a:cxn>
                  <a:cxn ang="0">
                    <a:pos x="33" y="69"/>
                  </a:cxn>
                  <a:cxn ang="0">
                    <a:pos x="28" y="75"/>
                  </a:cxn>
                  <a:cxn ang="0">
                    <a:pos x="24" y="80"/>
                  </a:cxn>
                  <a:cxn ang="0">
                    <a:pos x="21" y="85"/>
                  </a:cxn>
                  <a:cxn ang="0">
                    <a:pos x="17" y="91"/>
                  </a:cxn>
                  <a:cxn ang="0">
                    <a:pos x="10" y="97"/>
                  </a:cxn>
                  <a:cxn ang="0">
                    <a:pos x="4" y="99"/>
                  </a:cxn>
                  <a:cxn ang="0">
                    <a:pos x="0" y="98"/>
                  </a:cxn>
                  <a:cxn ang="0">
                    <a:pos x="1" y="95"/>
                  </a:cxn>
                  <a:cxn ang="0">
                    <a:pos x="5" y="91"/>
                  </a:cxn>
                  <a:cxn ang="0">
                    <a:pos x="7" y="86"/>
                  </a:cxn>
                  <a:cxn ang="0">
                    <a:pos x="10" y="82"/>
                  </a:cxn>
                  <a:cxn ang="0">
                    <a:pos x="13" y="77"/>
                  </a:cxn>
                  <a:cxn ang="0">
                    <a:pos x="17" y="73"/>
                  </a:cxn>
                  <a:cxn ang="0">
                    <a:pos x="21" y="68"/>
                  </a:cxn>
                  <a:cxn ang="0">
                    <a:pos x="25" y="64"/>
                  </a:cxn>
                  <a:cxn ang="0">
                    <a:pos x="28" y="61"/>
                  </a:cxn>
                  <a:cxn ang="0">
                    <a:pos x="31" y="58"/>
                  </a:cxn>
                  <a:cxn ang="0">
                    <a:pos x="36" y="53"/>
                  </a:cxn>
                  <a:cxn ang="0">
                    <a:pos x="43" y="46"/>
                  </a:cxn>
                  <a:cxn ang="0">
                    <a:pos x="53" y="39"/>
                  </a:cxn>
                  <a:cxn ang="0">
                    <a:pos x="64" y="33"/>
                  </a:cxn>
                  <a:cxn ang="0">
                    <a:pos x="71" y="30"/>
                  </a:cxn>
                  <a:cxn ang="0">
                    <a:pos x="75" y="27"/>
                  </a:cxn>
                  <a:cxn ang="0">
                    <a:pos x="81" y="25"/>
                  </a:cxn>
                  <a:cxn ang="0">
                    <a:pos x="86" y="23"/>
                  </a:cxn>
                  <a:cxn ang="0">
                    <a:pos x="91" y="23"/>
                  </a:cxn>
                  <a:cxn ang="0">
                    <a:pos x="98" y="22"/>
                  </a:cxn>
                  <a:cxn ang="0">
                    <a:pos x="110" y="19"/>
                  </a:cxn>
                  <a:cxn ang="0">
                    <a:pos x="127" y="14"/>
                  </a:cxn>
                  <a:cxn ang="0">
                    <a:pos x="147" y="12"/>
                  </a:cxn>
                  <a:cxn ang="0">
                    <a:pos x="167" y="9"/>
                  </a:cxn>
                  <a:cxn ang="0">
                    <a:pos x="189" y="7"/>
                  </a:cxn>
                  <a:cxn ang="0">
                    <a:pos x="211" y="5"/>
                  </a:cxn>
                  <a:cxn ang="0">
                    <a:pos x="231" y="3"/>
                  </a:cxn>
                  <a:cxn ang="0">
                    <a:pos x="246" y="1"/>
                  </a:cxn>
                  <a:cxn ang="0">
                    <a:pos x="253" y="0"/>
                  </a:cxn>
                  <a:cxn ang="0">
                    <a:pos x="255" y="0"/>
                  </a:cxn>
                  <a:cxn ang="0">
                    <a:pos x="256" y="2"/>
                  </a:cxn>
                  <a:cxn ang="0">
                    <a:pos x="255" y="4"/>
                  </a:cxn>
                  <a:cxn ang="0">
                    <a:pos x="252" y="6"/>
                  </a:cxn>
                  <a:cxn ang="0">
                    <a:pos x="246" y="8"/>
                  </a:cxn>
                  <a:cxn ang="0">
                    <a:pos x="237" y="9"/>
                  </a:cxn>
                  <a:cxn ang="0">
                    <a:pos x="223" y="9"/>
                  </a:cxn>
                  <a:cxn ang="0">
                    <a:pos x="205" y="11"/>
                  </a:cxn>
                  <a:cxn ang="0">
                    <a:pos x="184" y="13"/>
                  </a:cxn>
                  <a:cxn ang="0">
                    <a:pos x="164" y="15"/>
                  </a:cxn>
                  <a:cxn ang="0">
                    <a:pos x="145" y="18"/>
                  </a:cxn>
                  <a:cxn ang="0">
                    <a:pos x="128" y="20"/>
                  </a:cxn>
                  <a:cxn ang="0">
                    <a:pos x="117" y="22"/>
                  </a:cxn>
                  <a:cxn ang="0">
                    <a:pos x="112" y="22"/>
                  </a:cxn>
                  <a:cxn ang="0">
                    <a:pos x="110" y="23"/>
                  </a:cxn>
                  <a:cxn ang="0">
                    <a:pos x="103" y="24"/>
                  </a:cxn>
                  <a:cxn ang="0">
                    <a:pos x="95" y="26"/>
                  </a:cxn>
                  <a:cxn ang="0">
                    <a:pos x="92" y="27"/>
                  </a:cxn>
                </a:cxnLst>
                <a:rect l="0" t="0" r="r" b="b"/>
                <a:pathLst>
                  <a:path w="257" h="100">
                    <a:moveTo>
                      <a:pt x="92" y="27"/>
                    </a:moveTo>
                    <a:lnTo>
                      <a:pt x="89" y="29"/>
                    </a:lnTo>
                    <a:lnTo>
                      <a:pt x="87" y="30"/>
                    </a:lnTo>
                    <a:lnTo>
                      <a:pt x="84" y="32"/>
                    </a:lnTo>
                    <a:lnTo>
                      <a:pt x="82" y="33"/>
                    </a:lnTo>
                    <a:lnTo>
                      <a:pt x="80" y="35"/>
                    </a:lnTo>
                    <a:lnTo>
                      <a:pt x="78" y="36"/>
                    </a:lnTo>
                    <a:lnTo>
                      <a:pt x="76" y="37"/>
                    </a:lnTo>
                    <a:lnTo>
                      <a:pt x="74" y="38"/>
                    </a:lnTo>
                    <a:lnTo>
                      <a:pt x="72" y="39"/>
                    </a:lnTo>
                    <a:lnTo>
                      <a:pt x="71" y="40"/>
                    </a:lnTo>
                    <a:lnTo>
                      <a:pt x="69" y="41"/>
                    </a:lnTo>
                    <a:lnTo>
                      <a:pt x="68" y="42"/>
                    </a:lnTo>
                    <a:lnTo>
                      <a:pt x="66" y="43"/>
                    </a:lnTo>
                    <a:lnTo>
                      <a:pt x="65" y="44"/>
                    </a:lnTo>
                    <a:lnTo>
                      <a:pt x="64" y="44"/>
                    </a:lnTo>
                    <a:lnTo>
                      <a:pt x="63" y="45"/>
                    </a:lnTo>
                    <a:lnTo>
                      <a:pt x="62" y="46"/>
                    </a:lnTo>
                    <a:lnTo>
                      <a:pt x="61" y="46"/>
                    </a:lnTo>
                    <a:lnTo>
                      <a:pt x="60" y="47"/>
                    </a:lnTo>
                    <a:lnTo>
                      <a:pt x="59" y="47"/>
                    </a:lnTo>
                    <a:lnTo>
                      <a:pt x="58" y="48"/>
                    </a:lnTo>
                    <a:lnTo>
                      <a:pt x="57" y="49"/>
                    </a:lnTo>
                    <a:lnTo>
                      <a:pt x="56" y="49"/>
                    </a:lnTo>
                    <a:lnTo>
                      <a:pt x="55" y="50"/>
                    </a:lnTo>
                    <a:lnTo>
                      <a:pt x="54" y="51"/>
                    </a:lnTo>
                    <a:lnTo>
                      <a:pt x="53" y="52"/>
                    </a:lnTo>
                    <a:lnTo>
                      <a:pt x="52" y="52"/>
                    </a:lnTo>
                    <a:lnTo>
                      <a:pt x="51" y="53"/>
                    </a:lnTo>
                    <a:lnTo>
                      <a:pt x="50" y="54"/>
                    </a:lnTo>
                    <a:lnTo>
                      <a:pt x="49" y="55"/>
                    </a:lnTo>
                    <a:lnTo>
                      <a:pt x="48" y="55"/>
                    </a:lnTo>
                    <a:lnTo>
                      <a:pt x="47" y="56"/>
                    </a:lnTo>
                    <a:lnTo>
                      <a:pt x="46" y="57"/>
                    </a:lnTo>
                    <a:lnTo>
                      <a:pt x="45" y="58"/>
                    </a:lnTo>
                    <a:lnTo>
                      <a:pt x="44" y="59"/>
                    </a:lnTo>
                    <a:lnTo>
                      <a:pt x="43" y="60"/>
                    </a:lnTo>
                    <a:lnTo>
                      <a:pt x="42" y="60"/>
                    </a:lnTo>
                    <a:lnTo>
                      <a:pt x="41" y="61"/>
                    </a:lnTo>
                    <a:lnTo>
                      <a:pt x="40" y="62"/>
                    </a:lnTo>
                    <a:lnTo>
                      <a:pt x="39" y="63"/>
                    </a:lnTo>
                    <a:lnTo>
                      <a:pt x="38" y="64"/>
                    </a:lnTo>
                    <a:lnTo>
                      <a:pt x="37" y="65"/>
                    </a:lnTo>
                    <a:lnTo>
                      <a:pt x="36" y="66"/>
                    </a:lnTo>
                    <a:lnTo>
                      <a:pt x="35" y="66"/>
                    </a:lnTo>
                    <a:lnTo>
                      <a:pt x="35" y="67"/>
                    </a:lnTo>
                    <a:lnTo>
                      <a:pt x="34" y="68"/>
                    </a:lnTo>
                    <a:lnTo>
                      <a:pt x="33" y="69"/>
                    </a:lnTo>
                    <a:lnTo>
                      <a:pt x="32" y="70"/>
                    </a:lnTo>
                    <a:lnTo>
                      <a:pt x="31" y="71"/>
                    </a:lnTo>
                    <a:lnTo>
                      <a:pt x="30" y="72"/>
                    </a:lnTo>
                    <a:lnTo>
                      <a:pt x="29" y="73"/>
                    </a:lnTo>
                    <a:lnTo>
                      <a:pt x="29" y="74"/>
                    </a:lnTo>
                    <a:lnTo>
                      <a:pt x="28" y="74"/>
                    </a:lnTo>
                    <a:lnTo>
                      <a:pt x="28" y="75"/>
                    </a:lnTo>
                    <a:lnTo>
                      <a:pt x="27" y="76"/>
                    </a:lnTo>
                    <a:lnTo>
                      <a:pt x="27" y="77"/>
                    </a:lnTo>
                    <a:lnTo>
                      <a:pt x="26" y="77"/>
                    </a:lnTo>
                    <a:lnTo>
                      <a:pt x="26" y="78"/>
                    </a:lnTo>
                    <a:lnTo>
                      <a:pt x="25" y="79"/>
                    </a:lnTo>
                    <a:lnTo>
                      <a:pt x="25" y="80"/>
                    </a:lnTo>
                    <a:lnTo>
                      <a:pt x="24" y="80"/>
                    </a:lnTo>
                    <a:lnTo>
                      <a:pt x="24" y="81"/>
                    </a:lnTo>
                    <a:lnTo>
                      <a:pt x="24" y="82"/>
                    </a:lnTo>
                    <a:lnTo>
                      <a:pt x="23" y="82"/>
                    </a:lnTo>
                    <a:lnTo>
                      <a:pt x="23" y="83"/>
                    </a:lnTo>
                    <a:lnTo>
                      <a:pt x="22" y="84"/>
                    </a:lnTo>
                    <a:lnTo>
                      <a:pt x="22" y="85"/>
                    </a:lnTo>
                    <a:lnTo>
                      <a:pt x="21" y="85"/>
                    </a:lnTo>
                    <a:lnTo>
                      <a:pt x="21" y="86"/>
                    </a:lnTo>
                    <a:lnTo>
                      <a:pt x="20" y="87"/>
                    </a:lnTo>
                    <a:lnTo>
                      <a:pt x="20" y="88"/>
                    </a:lnTo>
                    <a:lnTo>
                      <a:pt x="19" y="88"/>
                    </a:lnTo>
                    <a:lnTo>
                      <a:pt x="19" y="89"/>
                    </a:lnTo>
                    <a:lnTo>
                      <a:pt x="18" y="90"/>
                    </a:lnTo>
                    <a:lnTo>
                      <a:pt x="17" y="91"/>
                    </a:lnTo>
                    <a:lnTo>
                      <a:pt x="16" y="92"/>
                    </a:lnTo>
                    <a:lnTo>
                      <a:pt x="15" y="93"/>
                    </a:lnTo>
                    <a:lnTo>
                      <a:pt x="14" y="94"/>
                    </a:lnTo>
                    <a:lnTo>
                      <a:pt x="14" y="95"/>
                    </a:lnTo>
                    <a:lnTo>
                      <a:pt x="13" y="95"/>
                    </a:lnTo>
                    <a:lnTo>
                      <a:pt x="12" y="96"/>
                    </a:lnTo>
                    <a:lnTo>
                      <a:pt x="11" y="96"/>
                    </a:lnTo>
                    <a:lnTo>
                      <a:pt x="10" y="97"/>
                    </a:lnTo>
                    <a:lnTo>
                      <a:pt x="9" y="98"/>
                    </a:lnTo>
                    <a:lnTo>
                      <a:pt x="8" y="98"/>
                    </a:lnTo>
                    <a:lnTo>
                      <a:pt x="7" y="98"/>
                    </a:lnTo>
                    <a:lnTo>
                      <a:pt x="7" y="99"/>
                    </a:lnTo>
                    <a:lnTo>
                      <a:pt x="6" y="99"/>
                    </a:lnTo>
                    <a:lnTo>
                      <a:pt x="5" y="99"/>
                    </a:lnTo>
                    <a:lnTo>
                      <a:pt x="4" y="99"/>
                    </a:lnTo>
                    <a:lnTo>
                      <a:pt x="3" y="99"/>
                    </a:lnTo>
                    <a:lnTo>
                      <a:pt x="2" y="99"/>
                    </a:lnTo>
                    <a:lnTo>
                      <a:pt x="1" y="99"/>
                    </a:lnTo>
                    <a:lnTo>
                      <a:pt x="0" y="98"/>
                    </a:lnTo>
                    <a:lnTo>
                      <a:pt x="0" y="97"/>
                    </a:lnTo>
                    <a:lnTo>
                      <a:pt x="0" y="96"/>
                    </a:lnTo>
                    <a:lnTo>
                      <a:pt x="1" y="96"/>
                    </a:lnTo>
                    <a:lnTo>
                      <a:pt x="1" y="95"/>
                    </a:lnTo>
                    <a:lnTo>
                      <a:pt x="2" y="94"/>
                    </a:lnTo>
                    <a:lnTo>
                      <a:pt x="2" y="93"/>
                    </a:lnTo>
                    <a:lnTo>
                      <a:pt x="3" y="93"/>
                    </a:lnTo>
                    <a:lnTo>
                      <a:pt x="3" y="92"/>
                    </a:lnTo>
                    <a:lnTo>
                      <a:pt x="4" y="92"/>
                    </a:lnTo>
                    <a:lnTo>
                      <a:pt x="4" y="91"/>
                    </a:lnTo>
                    <a:lnTo>
                      <a:pt x="5" y="91"/>
                    </a:lnTo>
                    <a:lnTo>
                      <a:pt x="5" y="90"/>
                    </a:lnTo>
                    <a:lnTo>
                      <a:pt x="5" y="89"/>
                    </a:lnTo>
                    <a:lnTo>
                      <a:pt x="6" y="89"/>
                    </a:lnTo>
                    <a:lnTo>
                      <a:pt x="6" y="88"/>
                    </a:lnTo>
                    <a:lnTo>
                      <a:pt x="7" y="87"/>
                    </a:lnTo>
                    <a:lnTo>
                      <a:pt x="7" y="86"/>
                    </a:lnTo>
                    <a:lnTo>
                      <a:pt x="8" y="86"/>
                    </a:lnTo>
                    <a:lnTo>
                      <a:pt x="8" y="85"/>
                    </a:lnTo>
                    <a:lnTo>
                      <a:pt x="8" y="84"/>
                    </a:lnTo>
                    <a:lnTo>
                      <a:pt x="9" y="83"/>
                    </a:lnTo>
                    <a:lnTo>
                      <a:pt x="9" y="82"/>
                    </a:lnTo>
                    <a:lnTo>
                      <a:pt x="10" y="82"/>
                    </a:lnTo>
                    <a:lnTo>
                      <a:pt x="10" y="81"/>
                    </a:lnTo>
                    <a:lnTo>
                      <a:pt x="11" y="80"/>
                    </a:lnTo>
                    <a:lnTo>
                      <a:pt x="11" y="79"/>
                    </a:lnTo>
                    <a:lnTo>
                      <a:pt x="12" y="79"/>
                    </a:lnTo>
                    <a:lnTo>
                      <a:pt x="12" y="78"/>
                    </a:lnTo>
                    <a:lnTo>
                      <a:pt x="13" y="78"/>
                    </a:lnTo>
                    <a:lnTo>
                      <a:pt x="13" y="77"/>
                    </a:lnTo>
                    <a:lnTo>
                      <a:pt x="14" y="77"/>
                    </a:lnTo>
                    <a:lnTo>
                      <a:pt x="14" y="76"/>
                    </a:lnTo>
                    <a:lnTo>
                      <a:pt x="15" y="75"/>
                    </a:lnTo>
                    <a:lnTo>
                      <a:pt x="16" y="74"/>
                    </a:lnTo>
                    <a:lnTo>
                      <a:pt x="17" y="73"/>
                    </a:lnTo>
                    <a:lnTo>
                      <a:pt x="18" y="72"/>
                    </a:lnTo>
                    <a:lnTo>
                      <a:pt x="18" y="71"/>
                    </a:lnTo>
                    <a:lnTo>
                      <a:pt x="19" y="71"/>
                    </a:lnTo>
                    <a:lnTo>
                      <a:pt x="19" y="70"/>
                    </a:lnTo>
                    <a:lnTo>
                      <a:pt x="20" y="70"/>
                    </a:lnTo>
                    <a:lnTo>
                      <a:pt x="20" y="69"/>
                    </a:lnTo>
                    <a:lnTo>
                      <a:pt x="21" y="69"/>
                    </a:lnTo>
                    <a:lnTo>
                      <a:pt x="21" y="68"/>
                    </a:lnTo>
                    <a:lnTo>
                      <a:pt x="22" y="68"/>
                    </a:lnTo>
                    <a:lnTo>
                      <a:pt x="22" y="67"/>
                    </a:lnTo>
                    <a:lnTo>
                      <a:pt x="23" y="66"/>
                    </a:lnTo>
                    <a:lnTo>
                      <a:pt x="24" y="65"/>
                    </a:lnTo>
                    <a:lnTo>
                      <a:pt x="25" y="64"/>
                    </a:lnTo>
                    <a:lnTo>
                      <a:pt x="26" y="64"/>
                    </a:lnTo>
                    <a:lnTo>
                      <a:pt x="26" y="63"/>
                    </a:lnTo>
                    <a:lnTo>
                      <a:pt x="27" y="62"/>
                    </a:lnTo>
                    <a:lnTo>
                      <a:pt x="28" y="61"/>
                    </a:lnTo>
                    <a:lnTo>
                      <a:pt x="28" y="60"/>
                    </a:lnTo>
                    <a:lnTo>
                      <a:pt x="29" y="60"/>
                    </a:lnTo>
                    <a:lnTo>
                      <a:pt x="29" y="59"/>
                    </a:lnTo>
                    <a:lnTo>
                      <a:pt x="30" y="59"/>
                    </a:lnTo>
                    <a:lnTo>
                      <a:pt x="30" y="58"/>
                    </a:lnTo>
                    <a:lnTo>
                      <a:pt x="31" y="58"/>
                    </a:lnTo>
                    <a:lnTo>
                      <a:pt x="31" y="57"/>
                    </a:lnTo>
                    <a:lnTo>
                      <a:pt x="32" y="57"/>
                    </a:lnTo>
                    <a:lnTo>
                      <a:pt x="32" y="56"/>
                    </a:lnTo>
                    <a:lnTo>
                      <a:pt x="33" y="56"/>
                    </a:lnTo>
                    <a:lnTo>
                      <a:pt x="33" y="55"/>
                    </a:lnTo>
                    <a:lnTo>
                      <a:pt x="34" y="54"/>
                    </a:lnTo>
                    <a:lnTo>
                      <a:pt x="35" y="53"/>
                    </a:lnTo>
                    <a:lnTo>
                      <a:pt x="36" y="53"/>
                    </a:lnTo>
                    <a:lnTo>
                      <a:pt x="36" y="52"/>
                    </a:lnTo>
                    <a:lnTo>
                      <a:pt x="37" y="51"/>
                    </a:lnTo>
                    <a:lnTo>
                      <a:pt x="38" y="50"/>
                    </a:lnTo>
                    <a:lnTo>
                      <a:pt x="39" y="49"/>
                    </a:lnTo>
                    <a:lnTo>
                      <a:pt x="40" y="48"/>
                    </a:lnTo>
                    <a:lnTo>
                      <a:pt x="41" y="48"/>
                    </a:lnTo>
                    <a:lnTo>
                      <a:pt x="42" y="47"/>
                    </a:lnTo>
                    <a:lnTo>
                      <a:pt x="43" y="46"/>
                    </a:lnTo>
                    <a:lnTo>
                      <a:pt x="44" y="45"/>
                    </a:lnTo>
                    <a:lnTo>
                      <a:pt x="45" y="44"/>
                    </a:lnTo>
                    <a:lnTo>
                      <a:pt x="46" y="43"/>
                    </a:lnTo>
                    <a:lnTo>
                      <a:pt x="48" y="42"/>
                    </a:lnTo>
                    <a:lnTo>
                      <a:pt x="49" y="42"/>
                    </a:lnTo>
                    <a:lnTo>
                      <a:pt x="50" y="41"/>
                    </a:lnTo>
                    <a:lnTo>
                      <a:pt x="52" y="40"/>
                    </a:lnTo>
                    <a:lnTo>
                      <a:pt x="53" y="39"/>
                    </a:lnTo>
                    <a:lnTo>
                      <a:pt x="55" y="38"/>
                    </a:lnTo>
                    <a:lnTo>
                      <a:pt x="56" y="37"/>
                    </a:lnTo>
                    <a:lnTo>
                      <a:pt x="58" y="37"/>
                    </a:lnTo>
                    <a:lnTo>
                      <a:pt x="59" y="36"/>
                    </a:lnTo>
                    <a:lnTo>
                      <a:pt x="60" y="35"/>
                    </a:lnTo>
                    <a:lnTo>
                      <a:pt x="62" y="34"/>
                    </a:lnTo>
                    <a:lnTo>
                      <a:pt x="63" y="34"/>
                    </a:lnTo>
                    <a:lnTo>
                      <a:pt x="64" y="33"/>
                    </a:lnTo>
                    <a:lnTo>
                      <a:pt x="65" y="33"/>
                    </a:lnTo>
                    <a:lnTo>
                      <a:pt x="66" y="32"/>
                    </a:lnTo>
                    <a:lnTo>
                      <a:pt x="67" y="32"/>
                    </a:lnTo>
                    <a:lnTo>
                      <a:pt x="68" y="31"/>
                    </a:lnTo>
                    <a:lnTo>
                      <a:pt x="69" y="31"/>
                    </a:lnTo>
                    <a:lnTo>
                      <a:pt x="69" y="30"/>
                    </a:lnTo>
                    <a:lnTo>
                      <a:pt x="70" y="30"/>
                    </a:lnTo>
                    <a:lnTo>
                      <a:pt x="71" y="30"/>
                    </a:lnTo>
                    <a:lnTo>
                      <a:pt x="71" y="29"/>
                    </a:lnTo>
                    <a:lnTo>
                      <a:pt x="72" y="29"/>
                    </a:lnTo>
                    <a:lnTo>
                      <a:pt x="73" y="28"/>
                    </a:lnTo>
                    <a:lnTo>
                      <a:pt x="74" y="28"/>
                    </a:lnTo>
                    <a:lnTo>
                      <a:pt x="75" y="28"/>
                    </a:lnTo>
                    <a:lnTo>
                      <a:pt x="75" y="27"/>
                    </a:lnTo>
                    <a:lnTo>
                      <a:pt x="76" y="27"/>
                    </a:lnTo>
                    <a:lnTo>
                      <a:pt x="77" y="26"/>
                    </a:lnTo>
                    <a:lnTo>
                      <a:pt x="78" y="26"/>
                    </a:lnTo>
                    <a:lnTo>
                      <a:pt x="79" y="26"/>
                    </a:lnTo>
                    <a:lnTo>
                      <a:pt x="80" y="25"/>
                    </a:lnTo>
                    <a:lnTo>
                      <a:pt x="81" y="25"/>
                    </a:lnTo>
                    <a:lnTo>
                      <a:pt x="82" y="24"/>
                    </a:lnTo>
                    <a:lnTo>
                      <a:pt x="83" y="24"/>
                    </a:lnTo>
                    <a:lnTo>
                      <a:pt x="84" y="24"/>
                    </a:lnTo>
                    <a:lnTo>
                      <a:pt x="85" y="24"/>
                    </a:lnTo>
                    <a:lnTo>
                      <a:pt x="86" y="23"/>
                    </a:lnTo>
                    <a:lnTo>
                      <a:pt x="87" y="23"/>
                    </a:lnTo>
                    <a:lnTo>
                      <a:pt x="88" y="23"/>
                    </a:lnTo>
                    <a:lnTo>
                      <a:pt x="89" y="23"/>
                    </a:lnTo>
                    <a:lnTo>
                      <a:pt x="90" y="23"/>
                    </a:lnTo>
                    <a:lnTo>
                      <a:pt x="91" y="23"/>
                    </a:lnTo>
                    <a:lnTo>
                      <a:pt x="92" y="23"/>
                    </a:lnTo>
                    <a:lnTo>
                      <a:pt x="92" y="22"/>
                    </a:lnTo>
                    <a:lnTo>
                      <a:pt x="93" y="22"/>
                    </a:lnTo>
                    <a:lnTo>
                      <a:pt x="94" y="22"/>
                    </a:lnTo>
                    <a:lnTo>
                      <a:pt x="95" y="22"/>
                    </a:lnTo>
                    <a:lnTo>
                      <a:pt x="96" y="22"/>
                    </a:lnTo>
                    <a:lnTo>
                      <a:pt x="98" y="22"/>
                    </a:lnTo>
                    <a:lnTo>
                      <a:pt x="99" y="21"/>
                    </a:lnTo>
                    <a:lnTo>
                      <a:pt x="100" y="21"/>
                    </a:lnTo>
                    <a:lnTo>
                      <a:pt x="102" y="21"/>
                    </a:lnTo>
                    <a:lnTo>
                      <a:pt x="103" y="20"/>
                    </a:lnTo>
                    <a:lnTo>
                      <a:pt x="105" y="20"/>
                    </a:lnTo>
                    <a:lnTo>
                      <a:pt x="106" y="20"/>
                    </a:lnTo>
                    <a:lnTo>
                      <a:pt x="108" y="19"/>
                    </a:lnTo>
                    <a:lnTo>
                      <a:pt x="110" y="19"/>
                    </a:lnTo>
                    <a:lnTo>
                      <a:pt x="112" y="18"/>
                    </a:lnTo>
                    <a:lnTo>
                      <a:pt x="114" y="17"/>
                    </a:lnTo>
                    <a:lnTo>
                      <a:pt x="116" y="17"/>
                    </a:lnTo>
                    <a:lnTo>
                      <a:pt x="118" y="16"/>
                    </a:lnTo>
                    <a:lnTo>
                      <a:pt x="121" y="16"/>
                    </a:lnTo>
                    <a:lnTo>
                      <a:pt x="123" y="15"/>
                    </a:lnTo>
                    <a:lnTo>
                      <a:pt x="125" y="15"/>
                    </a:lnTo>
                    <a:lnTo>
                      <a:pt x="127" y="14"/>
                    </a:lnTo>
                    <a:lnTo>
                      <a:pt x="130" y="14"/>
                    </a:lnTo>
                    <a:lnTo>
                      <a:pt x="132" y="14"/>
                    </a:lnTo>
                    <a:lnTo>
                      <a:pt x="134" y="13"/>
                    </a:lnTo>
                    <a:lnTo>
                      <a:pt x="137" y="13"/>
                    </a:lnTo>
                    <a:lnTo>
                      <a:pt x="139" y="13"/>
                    </a:lnTo>
                    <a:lnTo>
                      <a:pt x="142" y="12"/>
                    </a:lnTo>
                    <a:lnTo>
                      <a:pt x="144" y="12"/>
                    </a:lnTo>
                    <a:lnTo>
                      <a:pt x="147" y="12"/>
                    </a:lnTo>
                    <a:lnTo>
                      <a:pt x="149" y="11"/>
                    </a:lnTo>
                    <a:lnTo>
                      <a:pt x="152" y="11"/>
                    </a:lnTo>
                    <a:lnTo>
                      <a:pt x="154" y="11"/>
                    </a:lnTo>
                    <a:lnTo>
                      <a:pt x="157" y="10"/>
                    </a:lnTo>
                    <a:lnTo>
                      <a:pt x="159" y="10"/>
                    </a:lnTo>
                    <a:lnTo>
                      <a:pt x="162" y="10"/>
                    </a:lnTo>
                    <a:lnTo>
                      <a:pt x="165" y="10"/>
                    </a:lnTo>
                    <a:lnTo>
                      <a:pt x="167" y="9"/>
                    </a:lnTo>
                    <a:lnTo>
                      <a:pt x="170" y="9"/>
                    </a:lnTo>
                    <a:lnTo>
                      <a:pt x="173" y="9"/>
                    </a:lnTo>
                    <a:lnTo>
                      <a:pt x="175" y="8"/>
                    </a:lnTo>
                    <a:lnTo>
                      <a:pt x="178" y="8"/>
                    </a:lnTo>
                    <a:lnTo>
                      <a:pt x="181" y="8"/>
                    </a:lnTo>
                    <a:lnTo>
                      <a:pt x="184" y="8"/>
                    </a:lnTo>
                    <a:lnTo>
                      <a:pt x="186" y="7"/>
                    </a:lnTo>
                    <a:lnTo>
                      <a:pt x="189" y="7"/>
                    </a:lnTo>
                    <a:lnTo>
                      <a:pt x="192" y="7"/>
                    </a:lnTo>
                    <a:lnTo>
                      <a:pt x="195" y="6"/>
                    </a:lnTo>
                    <a:lnTo>
                      <a:pt x="198" y="6"/>
                    </a:lnTo>
                    <a:lnTo>
                      <a:pt x="200" y="6"/>
                    </a:lnTo>
                    <a:lnTo>
                      <a:pt x="203" y="6"/>
                    </a:lnTo>
                    <a:lnTo>
                      <a:pt x="206" y="5"/>
                    </a:lnTo>
                    <a:lnTo>
                      <a:pt x="208" y="5"/>
                    </a:lnTo>
                    <a:lnTo>
                      <a:pt x="211" y="5"/>
                    </a:lnTo>
                    <a:lnTo>
                      <a:pt x="214" y="5"/>
                    </a:lnTo>
                    <a:lnTo>
                      <a:pt x="216" y="4"/>
                    </a:lnTo>
                    <a:lnTo>
                      <a:pt x="219" y="4"/>
                    </a:lnTo>
                    <a:lnTo>
                      <a:pt x="221" y="4"/>
                    </a:lnTo>
                    <a:lnTo>
                      <a:pt x="224" y="3"/>
                    </a:lnTo>
                    <a:lnTo>
                      <a:pt x="226" y="3"/>
                    </a:lnTo>
                    <a:lnTo>
                      <a:pt x="228" y="3"/>
                    </a:lnTo>
                    <a:lnTo>
                      <a:pt x="231" y="3"/>
                    </a:lnTo>
                    <a:lnTo>
                      <a:pt x="233" y="2"/>
                    </a:lnTo>
                    <a:lnTo>
                      <a:pt x="235" y="2"/>
                    </a:lnTo>
                    <a:lnTo>
                      <a:pt x="237" y="2"/>
                    </a:lnTo>
                    <a:lnTo>
                      <a:pt x="239" y="1"/>
                    </a:lnTo>
                    <a:lnTo>
                      <a:pt x="241" y="1"/>
                    </a:lnTo>
                    <a:lnTo>
                      <a:pt x="243" y="1"/>
                    </a:lnTo>
                    <a:lnTo>
                      <a:pt x="245" y="1"/>
                    </a:lnTo>
                    <a:lnTo>
                      <a:pt x="246" y="1"/>
                    </a:lnTo>
                    <a:lnTo>
                      <a:pt x="247" y="1"/>
                    </a:lnTo>
                    <a:lnTo>
                      <a:pt x="249" y="0"/>
                    </a:lnTo>
                    <a:lnTo>
                      <a:pt x="250" y="0"/>
                    </a:lnTo>
                    <a:lnTo>
                      <a:pt x="251" y="0"/>
                    </a:lnTo>
                    <a:lnTo>
                      <a:pt x="252" y="0"/>
                    </a:lnTo>
                    <a:lnTo>
                      <a:pt x="253" y="0"/>
                    </a:lnTo>
                    <a:lnTo>
                      <a:pt x="254" y="0"/>
                    </a:lnTo>
                    <a:lnTo>
                      <a:pt x="255" y="0"/>
                    </a:lnTo>
                    <a:lnTo>
                      <a:pt x="255" y="1"/>
                    </a:lnTo>
                    <a:lnTo>
                      <a:pt x="256" y="1"/>
                    </a:lnTo>
                    <a:lnTo>
                      <a:pt x="256" y="2"/>
                    </a:lnTo>
                    <a:lnTo>
                      <a:pt x="256" y="3"/>
                    </a:lnTo>
                    <a:lnTo>
                      <a:pt x="255" y="3"/>
                    </a:lnTo>
                    <a:lnTo>
                      <a:pt x="255" y="4"/>
                    </a:lnTo>
                    <a:lnTo>
                      <a:pt x="255" y="5"/>
                    </a:lnTo>
                    <a:lnTo>
                      <a:pt x="254" y="5"/>
                    </a:lnTo>
                    <a:lnTo>
                      <a:pt x="253" y="6"/>
                    </a:lnTo>
                    <a:lnTo>
                      <a:pt x="252" y="6"/>
                    </a:lnTo>
                    <a:lnTo>
                      <a:pt x="252" y="7"/>
                    </a:lnTo>
                    <a:lnTo>
                      <a:pt x="251" y="7"/>
                    </a:lnTo>
                    <a:lnTo>
                      <a:pt x="250" y="7"/>
                    </a:lnTo>
                    <a:lnTo>
                      <a:pt x="250" y="8"/>
                    </a:lnTo>
                    <a:lnTo>
                      <a:pt x="249" y="8"/>
                    </a:lnTo>
                    <a:lnTo>
                      <a:pt x="248" y="8"/>
                    </a:lnTo>
                    <a:lnTo>
                      <a:pt x="247" y="8"/>
                    </a:lnTo>
                    <a:lnTo>
                      <a:pt x="246" y="8"/>
                    </a:lnTo>
                    <a:lnTo>
                      <a:pt x="245" y="8"/>
                    </a:lnTo>
                    <a:lnTo>
                      <a:pt x="244" y="9"/>
                    </a:lnTo>
                    <a:lnTo>
                      <a:pt x="243" y="9"/>
                    </a:lnTo>
                    <a:lnTo>
                      <a:pt x="242" y="9"/>
                    </a:lnTo>
                    <a:lnTo>
                      <a:pt x="241" y="9"/>
                    </a:lnTo>
                    <a:lnTo>
                      <a:pt x="239" y="9"/>
                    </a:lnTo>
                    <a:lnTo>
                      <a:pt x="238" y="9"/>
                    </a:lnTo>
                    <a:lnTo>
                      <a:pt x="237" y="9"/>
                    </a:lnTo>
                    <a:lnTo>
                      <a:pt x="235" y="9"/>
                    </a:lnTo>
                    <a:lnTo>
                      <a:pt x="234" y="9"/>
                    </a:lnTo>
                    <a:lnTo>
                      <a:pt x="232" y="9"/>
                    </a:lnTo>
                    <a:lnTo>
                      <a:pt x="230" y="9"/>
                    </a:lnTo>
                    <a:lnTo>
                      <a:pt x="228" y="9"/>
                    </a:lnTo>
                    <a:lnTo>
                      <a:pt x="227" y="9"/>
                    </a:lnTo>
                    <a:lnTo>
                      <a:pt x="225" y="9"/>
                    </a:lnTo>
                    <a:lnTo>
                      <a:pt x="223" y="9"/>
                    </a:lnTo>
                    <a:lnTo>
                      <a:pt x="221" y="10"/>
                    </a:lnTo>
                    <a:lnTo>
                      <a:pt x="219" y="10"/>
                    </a:lnTo>
                    <a:lnTo>
                      <a:pt x="217" y="10"/>
                    </a:lnTo>
                    <a:lnTo>
                      <a:pt x="214" y="10"/>
                    </a:lnTo>
                    <a:lnTo>
                      <a:pt x="212" y="10"/>
                    </a:lnTo>
                    <a:lnTo>
                      <a:pt x="210" y="10"/>
                    </a:lnTo>
                    <a:lnTo>
                      <a:pt x="207" y="11"/>
                    </a:lnTo>
                    <a:lnTo>
                      <a:pt x="205" y="11"/>
                    </a:lnTo>
                    <a:lnTo>
                      <a:pt x="202" y="11"/>
                    </a:lnTo>
                    <a:lnTo>
                      <a:pt x="200" y="12"/>
                    </a:lnTo>
                    <a:lnTo>
                      <a:pt x="197" y="12"/>
                    </a:lnTo>
                    <a:lnTo>
                      <a:pt x="195" y="12"/>
                    </a:lnTo>
                    <a:lnTo>
                      <a:pt x="192" y="12"/>
                    </a:lnTo>
                    <a:lnTo>
                      <a:pt x="190" y="13"/>
                    </a:lnTo>
                    <a:lnTo>
                      <a:pt x="187" y="13"/>
                    </a:lnTo>
                    <a:lnTo>
                      <a:pt x="184" y="13"/>
                    </a:lnTo>
                    <a:lnTo>
                      <a:pt x="182" y="14"/>
                    </a:lnTo>
                    <a:lnTo>
                      <a:pt x="179" y="14"/>
                    </a:lnTo>
                    <a:lnTo>
                      <a:pt x="177" y="14"/>
                    </a:lnTo>
                    <a:lnTo>
                      <a:pt x="174" y="14"/>
                    </a:lnTo>
                    <a:lnTo>
                      <a:pt x="172" y="15"/>
                    </a:lnTo>
                    <a:lnTo>
                      <a:pt x="169" y="15"/>
                    </a:lnTo>
                    <a:lnTo>
                      <a:pt x="166" y="15"/>
                    </a:lnTo>
                    <a:lnTo>
                      <a:pt x="164" y="15"/>
                    </a:lnTo>
                    <a:lnTo>
                      <a:pt x="161" y="16"/>
                    </a:lnTo>
                    <a:lnTo>
                      <a:pt x="159" y="16"/>
                    </a:lnTo>
                    <a:lnTo>
                      <a:pt x="156" y="16"/>
                    </a:lnTo>
                    <a:lnTo>
                      <a:pt x="154" y="17"/>
                    </a:lnTo>
                    <a:lnTo>
                      <a:pt x="151" y="17"/>
                    </a:lnTo>
                    <a:lnTo>
                      <a:pt x="149" y="17"/>
                    </a:lnTo>
                    <a:lnTo>
                      <a:pt x="147" y="17"/>
                    </a:lnTo>
                    <a:lnTo>
                      <a:pt x="145" y="18"/>
                    </a:lnTo>
                    <a:lnTo>
                      <a:pt x="142" y="18"/>
                    </a:lnTo>
                    <a:lnTo>
                      <a:pt x="140" y="18"/>
                    </a:lnTo>
                    <a:lnTo>
                      <a:pt x="138" y="19"/>
                    </a:lnTo>
                    <a:lnTo>
                      <a:pt x="136" y="19"/>
                    </a:lnTo>
                    <a:lnTo>
                      <a:pt x="134" y="19"/>
                    </a:lnTo>
                    <a:lnTo>
                      <a:pt x="132" y="19"/>
                    </a:lnTo>
                    <a:lnTo>
                      <a:pt x="130" y="20"/>
                    </a:lnTo>
                    <a:lnTo>
                      <a:pt x="128" y="20"/>
                    </a:lnTo>
                    <a:lnTo>
                      <a:pt x="127" y="20"/>
                    </a:lnTo>
                    <a:lnTo>
                      <a:pt x="125" y="21"/>
                    </a:lnTo>
                    <a:lnTo>
                      <a:pt x="123" y="21"/>
                    </a:lnTo>
                    <a:lnTo>
                      <a:pt x="122" y="21"/>
                    </a:lnTo>
                    <a:lnTo>
                      <a:pt x="120" y="21"/>
                    </a:lnTo>
                    <a:lnTo>
                      <a:pt x="119" y="21"/>
                    </a:lnTo>
                    <a:lnTo>
                      <a:pt x="118" y="22"/>
                    </a:lnTo>
                    <a:lnTo>
                      <a:pt x="117" y="22"/>
                    </a:lnTo>
                    <a:lnTo>
                      <a:pt x="116" y="22"/>
                    </a:lnTo>
                    <a:lnTo>
                      <a:pt x="115" y="22"/>
                    </a:lnTo>
                    <a:lnTo>
                      <a:pt x="114" y="22"/>
                    </a:lnTo>
                    <a:lnTo>
                      <a:pt x="113" y="22"/>
                    </a:lnTo>
                    <a:lnTo>
                      <a:pt x="112" y="22"/>
                    </a:lnTo>
                    <a:lnTo>
                      <a:pt x="112" y="23"/>
                    </a:lnTo>
                    <a:lnTo>
                      <a:pt x="111" y="23"/>
                    </a:lnTo>
                    <a:lnTo>
                      <a:pt x="110" y="23"/>
                    </a:lnTo>
                    <a:lnTo>
                      <a:pt x="109" y="23"/>
                    </a:lnTo>
                    <a:lnTo>
                      <a:pt x="108" y="23"/>
                    </a:lnTo>
                    <a:lnTo>
                      <a:pt x="107" y="24"/>
                    </a:lnTo>
                    <a:lnTo>
                      <a:pt x="106" y="24"/>
                    </a:lnTo>
                    <a:lnTo>
                      <a:pt x="105" y="24"/>
                    </a:lnTo>
                    <a:lnTo>
                      <a:pt x="104" y="24"/>
                    </a:lnTo>
                    <a:lnTo>
                      <a:pt x="103" y="24"/>
                    </a:lnTo>
                    <a:lnTo>
                      <a:pt x="102" y="25"/>
                    </a:lnTo>
                    <a:lnTo>
                      <a:pt x="101" y="25"/>
                    </a:lnTo>
                    <a:lnTo>
                      <a:pt x="100" y="25"/>
                    </a:lnTo>
                    <a:lnTo>
                      <a:pt x="98" y="26"/>
                    </a:lnTo>
                    <a:lnTo>
                      <a:pt x="97" y="26"/>
                    </a:lnTo>
                    <a:lnTo>
                      <a:pt x="96" y="26"/>
                    </a:lnTo>
                    <a:lnTo>
                      <a:pt x="95" y="26"/>
                    </a:lnTo>
                    <a:lnTo>
                      <a:pt x="94" y="26"/>
                    </a:lnTo>
                    <a:lnTo>
                      <a:pt x="94" y="27"/>
                    </a:lnTo>
                    <a:lnTo>
                      <a:pt x="93" y="27"/>
                    </a:lnTo>
                    <a:lnTo>
                      <a:pt x="92" y="27"/>
                    </a:lnTo>
                    <a:close/>
                  </a:path>
                </a:pathLst>
              </a:custGeom>
              <a:solidFill>
                <a:srgbClr val="BBBBBB"/>
              </a:solidFill>
              <a:ln w="3175" cap="flat">
                <a:solidFill>
                  <a:srgbClr val="000000"/>
                </a:solidFill>
                <a:prstDash val="solid"/>
                <a:round/>
                <a:headEnd/>
                <a:tailEnd/>
              </a:ln>
              <a:effectLst/>
            </p:spPr>
            <p:txBody>
              <a:bodyPr wrap="none" anchor="ctr">
                <a:spAutoFit/>
              </a:bodyPr>
              <a:lstStyle/>
              <a:p>
                <a:endParaRPr lang="zh-CN" altLang="en-US"/>
              </a:p>
            </p:txBody>
          </p:sp>
        </p:grpSp>
        <p:sp>
          <p:nvSpPr>
            <p:cNvPr id="20" name="Freeform 266"/>
            <p:cNvSpPr>
              <a:spLocks/>
            </p:cNvSpPr>
            <p:nvPr/>
          </p:nvSpPr>
          <p:spPr bwMode="auto">
            <a:xfrm>
              <a:off x="3383" y="2664"/>
              <a:ext cx="13" cy="10"/>
            </a:xfrm>
            <a:custGeom>
              <a:avLst/>
              <a:gdLst/>
              <a:ahLst/>
              <a:cxnLst>
                <a:cxn ang="0">
                  <a:pos x="12" y="5"/>
                </a:cxn>
                <a:cxn ang="0">
                  <a:pos x="12" y="0"/>
                </a:cxn>
                <a:cxn ang="0">
                  <a:pos x="8" y="0"/>
                </a:cxn>
                <a:cxn ang="0">
                  <a:pos x="4" y="0"/>
                </a:cxn>
                <a:cxn ang="0">
                  <a:pos x="4" y="0"/>
                </a:cxn>
                <a:cxn ang="0">
                  <a:pos x="0" y="0"/>
                </a:cxn>
                <a:cxn ang="0">
                  <a:pos x="0" y="5"/>
                </a:cxn>
                <a:cxn ang="0">
                  <a:pos x="0" y="5"/>
                </a:cxn>
                <a:cxn ang="0">
                  <a:pos x="4" y="9"/>
                </a:cxn>
                <a:cxn ang="0">
                  <a:pos x="4" y="9"/>
                </a:cxn>
                <a:cxn ang="0">
                  <a:pos x="8" y="9"/>
                </a:cxn>
                <a:cxn ang="0">
                  <a:pos x="12" y="5"/>
                </a:cxn>
                <a:cxn ang="0">
                  <a:pos x="12" y="5"/>
                </a:cxn>
                <a:cxn ang="0">
                  <a:pos x="12" y="5"/>
                </a:cxn>
                <a:cxn ang="0">
                  <a:pos x="12" y="5"/>
                </a:cxn>
              </a:cxnLst>
              <a:rect l="0" t="0" r="r" b="b"/>
              <a:pathLst>
                <a:path w="13" h="10">
                  <a:moveTo>
                    <a:pt x="12" y="5"/>
                  </a:moveTo>
                  <a:lnTo>
                    <a:pt x="12" y="0"/>
                  </a:lnTo>
                  <a:lnTo>
                    <a:pt x="8" y="0"/>
                  </a:lnTo>
                  <a:lnTo>
                    <a:pt x="4" y="0"/>
                  </a:lnTo>
                  <a:lnTo>
                    <a:pt x="0" y="0"/>
                  </a:lnTo>
                  <a:lnTo>
                    <a:pt x="0" y="5"/>
                  </a:lnTo>
                  <a:lnTo>
                    <a:pt x="4" y="9"/>
                  </a:lnTo>
                  <a:lnTo>
                    <a:pt x="8" y="9"/>
                  </a:lnTo>
                  <a:lnTo>
                    <a:pt x="12" y="5"/>
                  </a:lnTo>
                  <a:close/>
                </a:path>
              </a:pathLst>
            </a:custGeom>
            <a:solidFill>
              <a:srgbClr val="888888"/>
            </a:solidFill>
            <a:ln w="3175" cap="flat">
              <a:solidFill>
                <a:srgbClr val="000000"/>
              </a:solidFill>
              <a:prstDash val="solid"/>
              <a:round/>
              <a:headEnd/>
              <a:tailEnd/>
            </a:ln>
            <a:effectLst/>
          </p:spPr>
          <p:txBody>
            <a:bodyPr wrap="none" anchor="ctr">
              <a:spAutoFit/>
            </a:bodyPr>
            <a:lstStyle/>
            <a:p>
              <a:endParaRPr lang="zh-CN" altLang="en-US"/>
            </a:p>
          </p:txBody>
        </p:sp>
        <p:sp>
          <p:nvSpPr>
            <p:cNvPr id="21" name="Freeform 267"/>
            <p:cNvSpPr>
              <a:spLocks/>
            </p:cNvSpPr>
            <p:nvPr/>
          </p:nvSpPr>
          <p:spPr bwMode="auto">
            <a:xfrm>
              <a:off x="3411" y="2669"/>
              <a:ext cx="42" cy="68"/>
            </a:xfrm>
            <a:custGeom>
              <a:avLst/>
              <a:gdLst/>
              <a:ahLst/>
              <a:cxnLst>
                <a:cxn ang="0">
                  <a:pos x="21" y="0"/>
                </a:cxn>
                <a:cxn ang="0">
                  <a:pos x="0" y="18"/>
                </a:cxn>
                <a:cxn ang="0">
                  <a:pos x="17" y="31"/>
                </a:cxn>
                <a:cxn ang="0">
                  <a:pos x="17" y="36"/>
                </a:cxn>
                <a:cxn ang="0">
                  <a:pos x="25" y="49"/>
                </a:cxn>
                <a:cxn ang="0">
                  <a:pos x="41" y="67"/>
                </a:cxn>
                <a:cxn ang="0">
                  <a:pos x="37" y="54"/>
                </a:cxn>
                <a:cxn ang="0">
                  <a:pos x="29" y="31"/>
                </a:cxn>
                <a:cxn ang="0">
                  <a:pos x="29" y="31"/>
                </a:cxn>
                <a:cxn ang="0">
                  <a:pos x="21" y="0"/>
                </a:cxn>
                <a:cxn ang="0">
                  <a:pos x="21" y="0"/>
                </a:cxn>
              </a:cxnLst>
              <a:rect l="0" t="0" r="r" b="b"/>
              <a:pathLst>
                <a:path w="42" h="68">
                  <a:moveTo>
                    <a:pt x="21" y="0"/>
                  </a:moveTo>
                  <a:lnTo>
                    <a:pt x="0" y="18"/>
                  </a:lnTo>
                  <a:lnTo>
                    <a:pt x="17" y="31"/>
                  </a:lnTo>
                  <a:lnTo>
                    <a:pt x="17" y="36"/>
                  </a:lnTo>
                  <a:lnTo>
                    <a:pt x="25" y="49"/>
                  </a:lnTo>
                  <a:lnTo>
                    <a:pt x="41" y="67"/>
                  </a:lnTo>
                  <a:lnTo>
                    <a:pt x="37" y="54"/>
                  </a:lnTo>
                  <a:lnTo>
                    <a:pt x="29" y="31"/>
                  </a:lnTo>
                  <a:lnTo>
                    <a:pt x="21" y="0"/>
                  </a:lnTo>
                  <a:close/>
                </a:path>
              </a:pathLst>
            </a:custGeom>
            <a:solidFill>
              <a:srgbClr val="EEEEEE"/>
            </a:solidFill>
            <a:ln w="3175" cap="flat">
              <a:solidFill>
                <a:srgbClr val="000000"/>
              </a:solidFill>
              <a:prstDash val="solid"/>
              <a:round/>
              <a:headEnd/>
              <a:tailEnd/>
            </a:ln>
            <a:effectLst/>
          </p:spPr>
          <p:txBody>
            <a:bodyPr wrap="none" anchor="ctr">
              <a:spAutoFit/>
            </a:bodyPr>
            <a:lstStyle/>
            <a:p>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三、园路平面线形设计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951670" y="2001034"/>
            <a:ext cx="10344723" cy="362761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园路根据类型不同可分为规则式和自然式两大类。规则式采用严谨整齐的几何式道路布局，突出人工的痕迹，此类型在西方园林中应用较多；自然式崇尚自然，园路常为流畅的线条。近年来，随着东西方艺术交流的日渐增进，规则与自然相结合的园路布局手法逐渐增多。</a:t>
            </a:r>
          </a:p>
          <a:p>
            <a:pPr indent="457200">
              <a:lnSpc>
                <a:spcPct val="150000"/>
              </a:lnSpc>
            </a:pPr>
            <a:r>
              <a:rPr lang="zh-CN" altLang="en-US" sz="2000" dirty="0" smtClean="0">
                <a:solidFill>
                  <a:schemeClr val="tx1"/>
                </a:solidFill>
                <a:latin typeface="微软雅黑" pitchFamily="34" charset="-122"/>
                <a:ea typeface="微软雅黑" pitchFamily="34" charset="-122"/>
              </a:rPr>
              <a:t>园林道路的平面是由直线和曲线组成的。规则式园路以直线为主，自然式园路以曲线为主。曲线形园路是由不同曲率、不同弯曲方向的多段弯道连接而成，其平面的曲线特征十分明显；就是在直线形园路中，其道路转折处一般也应设计为曲线的弯道行驶。园路平面的这些曲线形式，就称为平面平曲线。</a:t>
            </a:r>
            <a:endParaRPr lang="zh-CN" altLang="en-US" sz="2000" dirty="0">
              <a:solidFill>
                <a:schemeClr val="tx1"/>
              </a:solidFill>
              <a:latin typeface="微软雅黑" pitchFamily="34" charset="-122"/>
              <a:ea typeface="微软雅黑" pitchFamily="34" charset="-122"/>
            </a:endParaRPr>
          </a:p>
        </p:txBody>
      </p:sp>
      <p:sp>
        <p:nvSpPr>
          <p:cNvPr id="13" name="圆角矩形 12"/>
          <p:cNvSpPr/>
          <p:nvPr/>
        </p:nvSpPr>
        <p:spPr>
          <a:xfrm>
            <a:off x="951670" y="1286654"/>
            <a:ext cx="3498150"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（一）园路平面线设计</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三、园路平面线形设计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圆角矩形 12"/>
          <p:cNvSpPr/>
          <p:nvPr/>
        </p:nvSpPr>
        <p:spPr>
          <a:xfrm>
            <a:off x="951670" y="1286654"/>
            <a:ext cx="3498150"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（一）园路平面线设计</a:t>
            </a:r>
          </a:p>
        </p:txBody>
      </p:sp>
      <p:sp>
        <p:nvSpPr>
          <p:cNvPr id="14" name="矩形 13"/>
          <p:cNvSpPr/>
          <p:nvPr/>
        </p:nvSpPr>
        <p:spPr>
          <a:xfrm>
            <a:off x="956430" y="1858158"/>
            <a:ext cx="8574374" cy="3087973"/>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00" b="1" dirty="0" smtClean="0">
                <a:solidFill>
                  <a:srgbClr val="C00000"/>
                </a:solidFill>
                <a:latin typeface="微软雅黑" pitchFamily="34" charset="-122"/>
                <a:ea typeface="微软雅黑" pitchFamily="34" charset="-122"/>
              </a:rPr>
              <a:t>1</a:t>
            </a:r>
            <a:r>
              <a:rPr lang="zh-CN" altLang="en-US" sz="1500" b="1" dirty="0" smtClean="0">
                <a:solidFill>
                  <a:srgbClr val="C00000"/>
                </a:solidFill>
                <a:latin typeface="微软雅黑" pitchFamily="34" charset="-122"/>
                <a:ea typeface="微软雅黑" pitchFamily="34" charset="-122"/>
              </a:rPr>
              <a:t>．平面线线形设计</a:t>
            </a:r>
          </a:p>
          <a:p>
            <a:pPr indent="457200">
              <a:lnSpc>
                <a:spcPct val="150000"/>
              </a:lnSpc>
            </a:pPr>
            <a:r>
              <a:rPr lang="zh-CN" altLang="en-US" sz="1500" dirty="0" smtClean="0">
                <a:solidFill>
                  <a:schemeClr val="tx1"/>
                </a:solidFill>
                <a:latin typeface="微软雅黑" pitchFamily="34" charset="-122"/>
                <a:ea typeface="微软雅黑" pitchFamily="34" charset="-122"/>
              </a:rPr>
              <a:t>在设计自然式曲线道路时，道路平曲线转弯要平缓自如，弯道曲线要流畅，曲率半径要适当，不能过分弯曲。例如，图</a:t>
            </a:r>
            <a:r>
              <a:rPr lang="en-US" sz="1500" dirty="0" smtClean="0">
                <a:solidFill>
                  <a:schemeClr val="tx1"/>
                </a:solidFill>
                <a:latin typeface="微软雅黑" pitchFamily="34" charset="-122"/>
                <a:ea typeface="微软雅黑" pitchFamily="34" charset="-122"/>
              </a:rPr>
              <a:t>3-9</a:t>
            </a:r>
            <a:r>
              <a:rPr lang="en-US" sz="1600" dirty="0" smtClean="0">
                <a:solidFill>
                  <a:schemeClr val="tx1"/>
                </a:solidFill>
                <a:latin typeface="Times New Roman" pitchFamily="18" charset="0"/>
                <a:ea typeface="微软雅黑" pitchFamily="34" charset="-122"/>
                <a:cs typeface="Times New Roman" pitchFamily="18" charset="0"/>
              </a:rPr>
              <a:t>a</a:t>
            </a:r>
            <a:r>
              <a:rPr lang="zh-CN" altLang="en-US" sz="1500" dirty="0" smtClean="0">
                <a:solidFill>
                  <a:schemeClr val="tx1"/>
                </a:solidFill>
                <a:latin typeface="微软雅黑" pitchFamily="34" charset="-122"/>
                <a:ea typeface="微软雅黑" pitchFamily="34" charset="-122"/>
              </a:rPr>
              <a:t>中园路过分弯曲；图</a:t>
            </a:r>
            <a:r>
              <a:rPr lang="en-US" sz="1500" dirty="0" smtClean="0">
                <a:solidFill>
                  <a:schemeClr val="tx1"/>
                </a:solidFill>
                <a:latin typeface="微软雅黑" pitchFamily="34" charset="-122"/>
                <a:ea typeface="微软雅黑" pitchFamily="34" charset="-122"/>
              </a:rPr>
              <a:t>3-9</a:t>
            </a:r>
            <a:r>
              <a:rPr lang="en-US" sz="1600" dirty="0" smtClean="0">
                <a:solidFill>
                  <a:schemeClr val="tx1"/>
                </a:solidFill>
                <a:latin typeface="Times New Roman" pitchFamily="18" charset="0"/>
                <a:ea typeface="微软雅黑" pitchFamily="34" charset="-122"/>
                <a:cs typeface="Times New Roman" pitchFamily="18" charset="0"/>
              </a:rPr>
              <a:t>b</a:t>
            </a:r>
            <a:r>
              <a:rPr lang="zh-CN" altLang="en-US" sz="1500" dirty="0" smtClean="0">
                <a:solidFill>
                  <a:schemeClr val="tx1"/>
                </a:solidFill>
                <a:latin typeface="微软雅黑" pitchFamily="34" charset="-122"/>
                <a:ea typeface="微软雅黑" pitchFamily="34" charset="-122"/>
              </a:rPr>
              <a:t>中园路弯曲不流畅；图</a:t>
            </a:r>
            <a:r>
              <a:rPr lang="en-US" sz="1500" dirty="0" smtClean="0">
                <a:solidFill>
                  <a:schemeClr val="tx1"/>
                </a:solidFill>
                <a:latin typeface="微软雅黑" pitchFamily="34" charset="-122"/>
                <a:ea typeface="微软雅黑" pitchFamily="34" charset="-122"/>
              </a:rPr>
              <a:t>3-9</a:t>
            </a:r>
            <a:r>
              <a:rPr lang="en-US" sz="1600" dirty="0" smtClean="0">
                <a:solidFill>
                  <a:schemeClr val="tx1"/>
                </a:solidFill>
                <a:latin typeface="Times New Roman" pitchFamily="18" charset="0"/>
                <a:ea typeface="微软雅黑" pitchFamily="34" charset="-122"/>
                <a:cs typeface="Times New Roman" pitchFamily="18" charset="0"/>
              </a:rPr>
              <a:t>c</a:t>
            </a:r>
            <a:r>
              <a:rPr lang="zh-CN" altLang="en-US" sz="1500" dirty="0" smtClean="0">
                <a:solidFill>
                  <a:schemeClr val="tx1"/>
                </a:solidFill>
                <a:latin typeface="微软雅黑" pitchFamily="34" charset="-122"/>
                <a:ea typeface="微软雅黑" pitchFamily="34" charset="-122"/>
              </a:rPr>
              <a:t>中园路宽窄不一致；图</a:t>
            </a:r>
            <a:r>
              <a:rPr lang="en-US" sz="1500" dirty="0" smtClean="0">
                <a:solidFill>
                  <a:schemeClr val="tx1"/>
                </a:solidFill>
                <a:latin typeface="微软雅黑" pitchFamily="34" charset="-122"/>
                <a:ea typeface="微软雅黑" pitchFamily="34" charset="-122"/>
              </a:rPr>
              <a:t>3-9</a:t>
            </a:r>
            <a:r>
              <a:rPr lang="en-US" sz="1600" dirty="0" smtClean="0">
                <a:solidFill>
                  <a:schemeClr val="tx1"/>
                </a:solidFill>
                <a:latin typeface="Times New Roman" pitchFamily="18" charset="0"/>
                <a:ea typeface="微软雅黑" pitchFamily="34" charset="-122"/>
                <a:cs typeface="Times New Roman" pitchFamily="18" charset="0"/>
              </a:rPr>
              <a:t>d</a:t>
            </a:r>
            <a:r>
              <a:rPr lang="zh-CN" altLang="en-US" sz="1500" dirty="0" smtClean="0">
                <a:solidFill>
                  <a:schemeClr val="tx1"/>
                </a:solidFill>
                <a:latin typeface="微软雅黑" pitchFamily="34" charset="-122"/>
                <a:ea typeface="微软雅黑" pitchFamily="34" charset="-122"/>
              </a:rPr>
              <a:t>是正确的平行曲线园路；图</a:t>
            </a:r>
            <a:r>
              <a:rPr lang="en-US" sz="1500" dirty="0" smtClean="0">
                <a:solidFill>
                  <a:schemeClr val="tx1"/>
                </a:solidFill>
                <a:latin typeface="微软雅黑" pitchFamily="34" charset="-122"/>
                <a:ea typeface="微软雅黑" pitchFamily="34" charset="-122"/>
              </a:rPr>
              <a:t>3-9</a:t>
            </a:r>
            <a:r>
              <a:rPr lang="en-US" sz="1600" dirty="0" smtClean="0">
                <a:solidFill>
                  <a:schemeClr val="tx1"/>
                </a:solidFill>
                <a:latin typeface="Times New Roman" pitchFamily="18" charset="0"/>
                <a:ea typeface="微软雅黑" pitchFamily="34" charset="-122"/>
                <a:cs typeface="Times New Roman" pitchFamily="18" charset="0"/>
              </a:rPr>
              <a:t>e</a:t>
            </a:r>
            <a:r>
              <a:rPr lang="zh-CN" altLang="en-US" sz="1500" dirty="0" smtClean="0">
                <a:solidFill>
                  <a:schemeClr val="tx1"/>
                </a:solidFill>
                <a:latin typeface="微软雅黑" pitchFamily="34" charset="-122"/>
                <a:ea typeface="微软雅黑" pitchFamily="34" charset="-122"/>
              </a:rPr>
              <a:t>是特殊的不平行曲线园路。</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2</a:t>
            </a:r>
            <a:r>
              <a:rPr lang="zh-CN" altLang="en-US" sz="1500" b="1" dirty="0" smtClean="0">
                <a:solidFill>
                  <a:srgbClr val="C00000"/>
                </a:solidFill>
                <a:latin typeface="微软雅黑" pitchFamily="34" charset="-122"/>
                <a:ea typeface="微软雅黑" pitchFamily="34" charset="-122"/>
              </a:rPr>
              <a:t>．平曲线半径的选择</a:t>
            </a:r>
          </a:p>
          <a:p>
            <a:pPr indent="457200">
              <a:lnSpc>
                <a:spcPct val="150000"/>
              </a:lnSpc>
            </a:pPr>
            <a:r>
              <a:rPr lang="zh-CN" altLang="en-US" sz="1500" dirty="0" smtClean="0">
                <a:solidFill>
                  <a:schemeClr val="tx1"/>
                </a:solidFill>
                <a:latin typeface="微软雅黑" pitchFamily="34" charset="-122"/>
                <a:ea typeface="微软雅黑" pitchFamily="34" charset="-122"/>
              </a:rPr>
              <a:t>当道路由一段直线转到另一段直线上时，其转角的连接部分均采用圆弧形曲线，这种圆弧的半径称为平曲线半径，如图</a:t>
            </a:r>
            <a:r>
              <a:rPr lang="en-US" sz="1500" dirty="0" smtClean="0">
                <a:solidFill>
                  <a:schemeClr val="tx1"/>
                </a:solidFill>
                <a:latin typeface="微软雅黑" pitchFamily="34" charset="-122"/>
                <a:ea typeface="微软雅黑" pitchFamily="34" charset="-122"/>
              </a:rPr>
              <a:t>3-10</a:t>
            </a:r>
            <a:r>
              <a:rPr lang="zh-CN" altLang="en-US" sz="1500" dirty="0" smtClean="0">
                <a:solidFill>
                  <a:schemeClr val="tx1"/>
                </a:solidFill>
                <a:latin typeface="微软雅黑" pitchFamily="34" charset="-122"/>
                <a:ea typeface="微软雅黑" pitchFamily="34" charset="-122"/>
              </a:rPr>
              <a:t>所示。</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zh-CN" altLang="en-US" sz="1500" dirty="0" smtClean="0">
                <a:solidFill>
                  <a:schemeClr val="tx1"/>
                </a:solidFill>
                <a:latin typeface="微软雅黑" pitchFamily="34" charset="-122"/>
                <a:ea typeface="微软雅黑" pitchFamily="34" charset="-122"/>
              </a:rPr>
              <a:t>一般园路的弯道平曲线半径可以设计得比较小，仅供游人通行的游步道，平曲线的半径还可更小。园路内侧平曲线半径参考值见表</a:t>
            </a:r>
            <a:r>
              <a:rPr lang="en-US" sz="1500" dirty="0" smtClean="0">
                <a:solidFill>
                  <a:schemeClr val="tx1"/>
                </a:solidFill>
                <a:latin typeface="微软雅黑" pitchFamily="34" charset="-122"/>
                <a:ea typeface="微软雅黑" pitchFamily="34" charset="-122"/>
              </a:rPr>
              <a:t>3-7</a:t>
            </a:r>
            <a:r>
              <a:rPr lang="zh-CN" altLang="en-US" sz="1500" dirty="0" smtClean="0">
                <a:solidFill>
                  <a:schemeClr val="tx1"/>
                </a:solidFill>
                <a:latin typeface="微软雅黑" pitchFamily="34" charset="-122"/>
                <a:ea typeface="微软雅黑" pitchFamily="34" charset="-122"/>
              </a:rPr>
              <a:t>。</a:t>
            </a:r>
          </a:p>
        </p:txBody>
      </p:sp>
      <p:pic>
        <p:nvPicPr>
          <p:cNvPr id="15" name="Picture 2" descr="3-9"/>
          <p:cNvPicPr>
            <a:picLocks noChangeAspect="1" noChangeArrowheads="1"/>
          </p:cNvPicPr>
          <p:nvPr/>
        </p:nvPicPr>
        <p:blipFill>
          <a:blip r:embed="rId4"/>
          <a:srcRect/>
          <a:stretch>
            <a:fillRect/>
          </a:stretch>
        </p:blipFill>
        <p:spPr bwMode="auto">
          <a:xfrm>
            <a:off x="1930791" y="4976111"/>
            <a:ext cx="4646948" cy="1051095"/>
          </a:xfrm>
          <a:prstGeom prst="rect">
            <a:avLst/>
          </a:prstGeom>
          <a:noFill/>
          <a:ln w="9525">
            <a:noFill/>
            <a:miter lim="800000"/>
            <a:headEnd/>
            <a:tailEnd/>
          </a:ln>
        </p:spPr>
      </p:pic>
      <p:pic>
        <p:nvPicPr>
          <p:cNvPr id="16" name="Picture 3" descr="3-19"/>
          <p:cNvPicPr>
            <a:picLocks noChangeAspect="1" noChangeArrowheads="1"/>
          </p:cNvPicPr>
          <p:nvPr/>
        </p:nvPicPr>
        <p:blipFill>
          <a:blip r:embed="rId5"/>
          <a:srcRect/>
          <a:stretch>
            <a:fillRect/>
          </a:stretch>
        </p:blipFill>
        <p:spPr bwMode="auto">
          <a:xfrm>
            <a:off x="9650723" y="1903128"/>
            <a:ext cx="1873771" cy="2244622"/>
          </a:xfrm>
          <a:prstGeom prst="rect">
            <a:avLst/>
          </a:prstGeom>
          <a:noFill/>
          <a:ln w="9525">
            <a:noFill/>
            <a:miter lim="800000"/>
            <a:headEnd/>
            <a:tailEnd/>
          </a:ln>
        </p:spPr>
      </p:pic>
      <p:sp>
        <p:nvSpPr>
          <p:cNvPr id="17" name="TextBox 16"/>
          <p:cNvSpPr txBox="1"/>
          <p:nvPr/>
        </p:nvSpPr>
        <p:spPr>
          <a:xfrm>
            <a:off x="9620743" y="4136662"/>
            <a:ext cx="1762021"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3-10  </a:t>
            </a:r>
            <a:r>
              <a:rPr lang="zh-CN" altLang="en-US" sz="1400" dirty="0" smtClean="0">
                <a:latin typeface="微软雅黑" pitchFamily="34" charset="-122"/>
                <a:ea typeface="微软雅黑" pitchFamily="34" charset="-122"/>
              </a:rPr>
              <a:t>平面曲线图</a:t>
            </a:r>
            <a:endParaRPr lang="zh-CN" altLang="en-US" sz="1400" dirty="0">
              <a:latin typeface="微软雅黑" pitchFamily="34" charset="-122"/>
              <a:ea typeface="微软雅黑" pitchFamily="34" charset="-122"/>
            </a:endParaRPr>
          </a:p>
        </p:txBody>
      </p:sp>
      <p:sp>
        <p:nvSpPr>
          <p:cNvPr id="18" name="TextBox 17"/>
          <p:cNvSpPr txBox="1"/>
          <p:nvPr/>
        </p:nvSpPr>
        <p:spPr>
          <a:xfrm>
            <a:off x="2935139" y="6235284"/>
            <a:ext cx="2374368"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3-9  </a:t>
            </a:r>
            <a:r>
              <a:rPr lang="zh-CN" altLang="en-US" sz="1400" dirty="0" smtClean="0">
                <a:latin typeface="微软雅黑" pitchFamily="34" charset="-122"/>
                <a:ea typeface="微软雅黑" pitchFamily="34" charset="-122"/>
              </a:rPr>
              <a:t>园路平面线线形比较</a:t>
            </a:r>
            <a:endParaRPr lang="zh-CN" altLang="en-US" sz="1400" dirty="0">
              <a:latin typeface="微软雅黑" pitchFamily="34" charset="-122"/>
              <a:ea typeface="微软雅黑" pitchFamily="34" charset="-122"/>
            </a:endParaRPr>
          </a:p>
        </p:txBody>
      </p:sp>
      <p:sp>
        <p:nvSpPr>
          <p:cNvPr id="19" name="TextBox 18"/>
          <p:cNvSpPr txBox="1"/>
          <p:nvPr/>
        </p:nvSpPr>
        <p:spPr>
          <a:xfrm>
            <a:off x="1960771" y="5965459"/>
            <a:ext cx="4240263" cy="307777"/>
          </a:xfrm>
          <a:prstGeom prst="rect">
            <a:avLst/>
          </a:prstGeom>
          <a:noFill/>
        </p:spPr>
        <p:txBody>
          <a:bodyPr wrap="none" rtlCol="0">
            <a:spAutoFit/>
          </a:bodyPr>
          <a:lstStyle/>
          <a:p>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a</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b</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c</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d</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e</a:t>
            </a:r>
            <a:r>
              <a:rPr lang="zh-CN" altLang="en-US" sz="1400" dirty="0" smtClean="0">
                <a:latin typeface="Times New Roman" pitchFamily="18" charset="0"/>
                <a:cs typeface="Times New Roman" pitchFamily="18" charset="0"/>
              </a:rPr>
              <a:t>）</a:t>
            </a:r>
          </a:p>
        </p:txBody>
      </p:sp>
      <p:graphicFrame>
        <p:nvGraphicFramePr>
          <p:cNvPr id="20" name="表格 19"/>
          <p:cNvGraphicFramePr>
            <a:graphicFrameLocks noGrp="1"/>
          </p:cNvGraphicFramePr>
          <p:nvPr/>
        </p:nvGraphicFramePr>
        <p:xfrm>
          <a:off x="6862559" y="4976247"/>
          <a:ext cx="3777520" cy="1060917"/>
        </p:xfrm>
        <a:graphic>
          <a:graphicData uri="http://schemas.openxmlformats.org/drawingml/2006/table">
            <a:tbl>
              <a:tblPr firstRow="1" bandRow="1">
                <a:tableStyleId>{5C22544A-7EE6-4342-B048-85BDC9FD1C3A}</a:tableStyleId>
              </a:tblPr>
              <a:tblGrid>
                <a:gridCol w="1353555"/>
                <a:gridCol w="1359664"/>
                <a:gridCol w="1064301"/>
              </a:tblGrid>
              <a:tr h="284676">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园路类型</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一般情况下</a:t>
                      </a: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最小</a:t>
                      </a:r>
                    </a:p>
                  </a:txBody>
                  <a:tcPr marL="68580" marR="68580" marT="0" marB="0" anchor="ctr"/>
                </a:tc>
              </a:tr>
              <a:tr h="269823">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主园路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10.0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50.0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8.0</a:t>
                      </a:r>
                      <a:endParaRPr lang="zh-CN" sz="1400" kern="100" dirty="0">
                        <a:latin typeface="微软雅黑" pitchFamily="34" charset="-122"/>
                        <a:ea typeface="微软雅黑" pitchFamily="34" charset="-122"/>
                        <a:cs typeface="Times New Roman"/>
                      </a:endParaRPr>
                    </a:p>
                  </a:txBody>
                  <a:tcPr marL="68580" marR="68580" marT="0" marB="0" anchor="ctr"/>
                </a:tc>
              </a:tr>
              <a:tr h="258747">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次园路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 6.0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30.0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5.0</a:t>
                      </a:r>
                      <a:endParaRPr lang="zh-CN" sz="1400" kern="100">
                        <a:latin typeface="微软雅黑" pitchFamily="34" charset="-122"/>
                        <a:ea typeface="微软雅黑" pitchFamily="34" charset="-122"/>
                        <a:cs typeface="Times New Roman"/>
                      </a:endParaRPr>
                    </a:p>
                  </a:txBody>
                  <a:tcPr marL="68580" marR="68580" marT="0" marB="0" anchor="ctr"/>
                </a:tc>
              </a:tr>
              <a:tr h="247671">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游步道</a:t>
                      </a: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 3.5</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20.0</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2.0</a:t>
                      </a: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21" name="TextBox 20"/>
          <p:cNvSpPr txBox="1"/>
          <p:nvPr/>
        </p:nvSpPr>
        <p:spPr>
          <a:xfrm>
            <a:off x="6997465" y="6115363"/>
            <a:ext cx="3581430"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cs typeface="Times New Roman" pitchFamily="18" charset="0"/>
              </a:rPr>
              <a:t>表</a:t>
            </a:r>
            <a:r>
              <a:rPr lang="en-US" sz="1400" dirty="0" smtClean="0">
                <a:latin typeface="微软雅黑" pitchFamily="34" charset="-122"/>
                <a:ea typeface="微软雅黑" pitchFamily="34" charset="-122"/>
                <a:cs typeface="Times New Roman" pitchFamily="18" charset="0"/>
              </a:rPr>
              <a:t>3-7  </a:t>
            </a:r>
            <a:r>
              <a:rPr lang="zh-CN" altLang="en-US" sz="1400" dirty="0" smtClean="0">
                <a:latin typeface="微软雅黑" pitchFamily="34" charset="-122"/>
                <a:ea typeface="微软雅黑" pitchFamily="34" charset="-122"/>
                <a:cs typeface="Times New Roman" pitchFamily="18" charset="0"/>
              </a:rPr>
              <a:t>园路内侧平曲线半径参考值</a:t>
            </a:r>
            <a:r>
              <a:rPr lang="en-US" sz="1400" dirty="0" smtClean="0">
                <a:latin typeface="微软雅黑" pitchFamily="34" charset="-122"/>
                <a:ea typeface="微软雅黑" pitchFamily="34" charset="-122"/>
                <a:cs typeface="Times New Roman" pitchFamily="18" charset="0"/>
              </a:rPr>
              <a:t>          </a:t>
            </a:r>
            <a:r>
              <a:rPr lang="en-US" sz="1400" dirty="0" smtClean="0">
                <a:latin typeface="Times New Roman" pitchFamily="18" charset="0"/>
                <a:cs typeface="Times New Roman" pitchFamily="18" charset="0"/>
              </a:rPr>
              <a:t>m</a:t>
            </a:r>
            <a:endParaRPr lang="zh-CN" altLang="en-US" sz="1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par>
                                <p:cTn id="22" presetID="29"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par>
                                <p:cTn id="32" presetID="2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ppt_x</p:attrName>
                                        </p:attrNameLst>
                                      </p:cBhvr>
                                      <p:tavLst>
                                        <p:tav tm="0">
                                          <p:val>
                                            <p:strVal val="#ppt_x-.2"/>
                                          </p:val>
                                        </p:tav>
                                        <p:tav tm="100000">
                                          <p:val>
                                            <p:strVal val="#ppt_x"/>
                                          </p:val>
                                        </p:tav>
                                      </p:tavLst>
                                    </p:anim>
                                    <p:anim calcmode="lin" valueType="num">
                                      <p:cBhvr>
                                        <p:cTn id="3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0"/>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ppt_x</p:attrName>
                                        </p:attrNameLst>
                                      </p:cBhvr>
                                      <p:tavLst>
                                        <p:tav tm="0">
                                          <p:val>
                                            <p:strVal val="#ppt_x-.2"/>
                                          </p:val>
                                        </p:tav>
                                        <p:tav tm="100000">
                                          <p:val>
                                            <p:strVal val="#ppt_x"/>
                                          </p:val>
                                        </p:tav>
                                      </p:tavLst>
                                    </p:anim>
                                    <p:anim calcmode="lin" valueType="num">
                                      <p:cBhvr>
                                        <p:cTn id="4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1"/>
                                        </p:tgtEl>
                                      </p:cBhvr>
                                    </p:animEffect>
                                  </p:childTnLst>
                                </p:cTn>
                              </p:par>
                              <p:par>
                                <p:cTn id="42" presetID="29"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ppt_x</p:attrName>
                                        </p:attrNameLst>
                                      </p:cBhvr>
                                      <p:tavLst>
                                        <p:tav tm="0">
                                          <p:val>
                                            <p:strVal val="#ppt_x-.2"/>
                                          </p:val>
                                        </p:tav>
                                        <p:tav tm="100000">
                                          <p:val>
                                            <p:strVal val="#ppt_x"/>
                                          </p:val>
                                        </p:tav>
                                      </p:tavLst>
                                    </p:anim>
                                    <p:anim calcmode="lin" valueType="num">
                                      <p:cBhvr>
                                        <p:cTn id="4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5"/>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ppt_x</p:attrName>
                                        </p:attrNameLst>
                                      </p:cBhvr>
                                      <p:tavLst>
                                        <p:tav tm="0">
                                          <p:val>
                                            <p:strVal val="#ppt_x-.2"/>
                                          </p:val>
                                        </p:tav>
                                        <p:tav tm="100000">
                                          <p:val>
                                            <p:strVal val="#ppt_x"/>
                                          </p:val>
                                        </p:tav>
                                      </p:tavLst>
                                    </p:anim>
                                    <p:anim calcmode="lin" valueType="num">
                                      <p:cBhvr>
                                        <p:cTn id="5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7"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组合 4"/>
          <p:cNvGrpSpPr/>
          <p:nvPr/>
        </p:nvGrpSpPr>
        <p:grpSpPr>
          <a:xfrm>
            <a:off x="451604" y="4006984"/>
            <a:ext cx="479991" cy="137190"/>
            <a:chOff x="323528" y="1059582"/>
            <a:chExt cx="504056" cy="144016"/>
          </a:xfrm>
        </p:grpSpPr>
        <p:cxnSp>
          <p:nvCxnSpPr>
            <p:cNvPr id="18" name="直接连接符 17"/>
            <p:cNvCxnSpPr>
              <a:stCxn id="2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三、园路平面线形设计</a:t>
            </a:r>
          </a:p>
        </p:txBody>
      </p:sp>
      <p:sp>
        <p:nvSpPr>
          <p:cNvPr id="15" name="矩形 14"/>
          <p:cNvSpPr/>
          <p:nvPr/>
        </p:nvSpPr>
        <p:spPr>
          <a:xfrm>
            <a:off x="1410554" y="1786720"/>
            <a:ext cx="5756222" cy="197869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通行机动车辆的园路在交叉口或转弯处的平曲线半径要考虑合适的转弯半径，以满足通行的需求。转弯半径的大小与车速和车类型号（长、宽）有关，个别条件困难地段也可以不考虑车速，采用满足车辆本身的最小转弯半径。园路转弯半径的确定如图</a:t>
            </a:r>
            <a:r>
              <a:rPr lang="en-US" altLang="en-US" sz="1600" dirty="0" smtClean="0">
                <a:solidFill>
                  <a:schemeClr val="tx1"/>
                </a:solidFill>
                <a:latin typeface="微软雅黑" pitchFamily="34" charset="-122"/>
                <a:ea typeface="微软雅黑" pitchFamily="34" charset="-122"/>
              </a:rPr>
              <a:t>3-11</a:t>
            </a:r>
            <a:r>
              <a:rPr lang="zh-CN" altLang="en-US" sz="1600" dirty="0" smtClean="0">
                <a:solidFill>
                  <a:schemeClr val="tx1"/>
                </a:solidFill>
                <a:latin typeface="微软雅黑" pitchFamily="34" charset="-122"/>
                <a:ea typeface="微软雅黑" pitchFamily="34" charset="-122"/>
              </a:rPr>
              <a:t>所示。</a:t>
            </a:r>
            <a:endParaRPr lang="en-US" altLang="zh-CN" sz="1600" dirty="0" smtClean="0">
              <a:solidFill>
                <a:schemeClr val="tx1"/>
              </a:solidFill>
              <a:latin typeface="微软雅黑" pitchFamily="34" charset="-122"/>
              <a:ea typeface="微软雅黑" pitchFamily="34" charset="-122"/>
            </a:endParaRPr>
          </a:p>
        </p:txBody>
      </p:sp>
      <p:sp>
        <p:nvSpPr>
          <p:cNvPr id="16" name="圆角矩形 15"/>
          <p:cNvSpPr/>
          <p:nvPr/>
        </p:nvSpPr>
        <p:spPr>
          <a:xfrm>
            <a:off x="951670" y="1286654"/>
            <a:ext cx="4283969"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（二）园路转弯半径的确定</a:t>
            </a:r>
          </a:p>
        </p:txBody>
      </p:sp>
      <p:pic>
        <p:nvPicPr>
          <p:cNvPr id="17" name="Picture 2" descr="3-11"/>
          <p:cNvPicPr>
            <a:picLocks noChangeAspect="1" noChangeArrowheads="1"/>
          </p:cNvPicPr>
          <p:nvPr/>
        </p:nvPicPr>
        <p:blipFill>
          <a:blip r:embed="rId4"/>
          <a:srcRect/>
          <a:stretch>
            <a:fillRect/>
          </a:stretch>
        </p:blipFill>
        <p:spPr bwMode="auto">
          <a:xfrm>
            <a:off x="7500072" y="786588"/>
            <a:ext cx="2983044" cy="3241277"/>
          </a:xfrm>
          <a:prstGeom prst="rect">
            <a:avLst/>
          </a:prstGeom>
          <a:noFill/>
          <a:ln w="9525">
            <a:noFill/>
            <a:miter lim="800000"/>
            <a:headEnd/>
            <a:tailEnd/>
          </a:ln>
        </p:spPr>
      </p:pic>
      <p:sp>
        <p:nvSpPr>
          <p:cNvPr id="21" name="圆角矩形 20"/>
          <p:cNvSpPr/>
          <p:nvPr/>
        </p:nvSpPr>
        <p:spPr>
          <a:xfrm>
            <a:off x="951670" y="3822355"/>
            <a:ext cx="245588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（三）曲线加宽</a:t>
            </a:r>
          </a:p>
        </p:txBody>
      </p:sp>
      <p:pic>
        <p:nvPicPr>
          <p:cNvPr id="22" name="Picture 3" descr="3-12"/>
          <p:cNvPicPr>
            <a:picLocks noChangeAspect="1" noChangeArrowheads="1"/>
          </p:cNvPicPr>
          <p:nvPr/>
        </p:nvPicPr>
        <p:blipFill>
          <a:blip r:embed="rId5"/>
          <a:srcRect/>
          <a:stretch>
            <a:fillRect/>
          </a:stretch>
        </p:blipFill>
        <p:spPr bwMode="auto">
          <a:xfrm>
            <a:off x="7197484" y="4428484"/>
            <a:ext cx="3612630" cy="1821579"/>
          </a:xfrm>
          <a:prstGeom prst="rect">
            <a:avLst/>
          </a:prstGeom>
          <a:noFill/>
          <a:ln w="9525">
            <a:noFill/>
            <a:miter lim="800000"/>
            <a:headEnd/>
            <a:tailEnd/>
          </a:ln>
        </p:spPr>
      </p:pic>
      <p:sp>
        <p:nvSpPr>
          <p:cNvPr id="23" name="矩形 22"/>
          <p:cNvSpPr/>
          <p:nvPr/>
        </p:nvSpPr>
        <p:spPr>
          <a:xfrm>
            <a:off x="1339116" y="4287050"/>
            <a:ext cx="5756222" cy="1703883"/>
          </a:xfrm>
          <a:prstGeom prst="rect">
            <a:avLst/>
          </a:prstGeom>
          <a:solidFill>
            <a:srgbClr val="D8F1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汽车在弯道上行驶，由于前后轮的轮迹不同，前轮的转弯半径大，后轮的转弯半径小。因此，弯道内侧的路面要适当加宽，如图</a:t>
            </a:r>
            <a:r>
              <a:rPr lang="en-US" sz="1600" dirty="0" smtClean="0">
                <a:solidFill>
                  <a:schemeClr val="tx1"/>
                </a:solidFill>
                <a:latin typeface="微软雅黑" pitchFamily="34" charset="-122"/>
                <a:ea typeface="微软雅黑" pitchFamily="34" charset="-122"/>
              </a:rPr>
              <a:t>3-12</a:t>
            </a:r>
            <a:r>
              <a:rPr lang="zh-CN" altLang="en-US" sz="1600" dirty="0" smtClean="0">
                <a:solidFill>
                  <a:schemeClr val="tx1"/>
                </a:solidFill>
                <a:latin typeface="微软雅黑" pitchFamily="34" charset="-122"/>
                <a:ea typeface="微软雅黑" pitchFamily="34" charset="-122"/>
              </a:rPr>
              <a:t>所示。</a:t>
            </a:r>
            <a:endParaRPr lang="zh-CN" altLang="en-US" sz="1600" dirty="0">
              <a:solidFill>
                <a:schemeClr val="tx1"/>
              </a:solidFill>
              <a:latin typeface="微软雅黑" pitchFamily="34" charset="-122"/>
              <a:ea typeface="微软雅黑" pitchFamily="34" charset="-122"/>
            </a:endParaRPr>
          </a:p>
        </p:txBody>
      </p:sp>
      <p:sp>
        <p:nvSpPr>
          <p:cNvPr id="24" name="TextBox 23"/>
          <p:cNvSpPr txBox="1"/>
          <p:nvPr/>
        </p:nvSpPr>
        <p:spPr>
          <a:xfrm>
            <a:off x="7140309" y="6256804"/>
            <a:ext cx="355738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3-12  </a:t>
            </a:r>
            <a:r>
              <a:rPr lang="zh-CN" altLang="en-US" sz="1400" dirty="0" smtClean="0">
                <a:latin typeface="微软雅黑" pitchFamily="34" charset="-122"/>
                <a:ea typeface="微软雅黑" pitchFamily="34" charset="-122"/>
              </a:rPr>
              <a:t>弯道行车道后轮轮迹与曲线加宽图</a:t>
            </a:r>
            <a:endParaRPr lang="zh-CN" altLang="en-US" sz="1400" dirty="0">
              <a:latin typeface="微软雅黑" pitchFamily="34" charset="-122"/>
              <a:ea typeface="微软雅黑" pitchFamily="34" charset="-122"/>
            </a:endParaRPr>
          </a:p>
        </p:txBody>
      </p:sp>
      <p:sp>
        <p:nvSpPr>
          <p:cNvPr id="25" name="TextBox 24"/>
          <p:cNvSpPr txBox="1"/>
          <p:nvPr/>
        </p:nvSpPr>
        <p:spPr>
          <a:xfrm>
            <a:off x="7754906" y="3993767"/>
            <a:ext cx="2480166"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3-11  </a:t>
            </a:r>
            <a:r>
              <a:rPr lang="zh-CN" altLang="en-US" sz="1400" dirty="0" smtClean="0">
                <a:latin typeface="微软雅黑" pitchFamily="34" charset="-122"/>
                <a:ea typeface="微软雅黑" pitchFamily="34" charset="-122"/>
              </a:rPr>
              <a:t>园路转弯半径的确定</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500"/>
                                        <p:tgtEl>
                                          <p:spTgt spid="15"/>
                                        </p:tgtEl>
                                      </p:cBhvr>
                                    </p:animEffect>
                                  </p:childTnLst>
                                </p:cTn>
                              </p:par>
                              <p:par>
                                <p:cTn id="20" presetID="18" presetClass="entr" presetSubtype="12"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Left)">
                                      <p:cBhvr>
                                        <p:cTn id="22" dur="500"/>
                                        <p:tgtEl>
                                          <p:spTgt spid="17"/>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trips(down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par>
                                <p:cTn id="37" presetID="5" presetClass="entr" presetSubtype="1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四、园路工程图</a:t>
            </a:r>
          </a:p>
        </p:txBody>
      </p:sp>
      <p:sp>
        <p:nvSpPr>
          <p:cNvPr id="15" name="矩形 14"/>
          <p:cNvSpPr/>
          <p:nvPr/>
        </p:nvSpPr>
        <p:spPr>
          <a:xfrm>
            <a:off x="2083635" y="1903752"/>
            <a:ext cx="8379500" cy="398738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园路工程图主要包括园路路线平面图、园路纵断面图、园路横断面图。园路工程图用来说明园路的游览方向和平面位置、线形状况、沿线的地形和地物、纵断面标高和坡度、路基的宽度和边坡。由于园路的竖向高差和路线的弯曲变化都与地面起伏密切相关，因此园路工程图的图示方法与一般工程图样不同。</a:t>
            </a:r>
          </a:p>
        </p:txBody>
      </p:sp>
      <p:grpSp>
        <p:nvGrpSpPr>
          <p:cNvPr id="32" name="Group 505"/>
          <p:cNvGrpSpPr>
            <a:grpSpLocks/>
          </p:cNvGrpSpPr>
          <p:nvPr/>
        </p:nvGrpSpPr>
        <p:grpSpPr bwMode="auto">
          <a:xfrm>
            <a:off x="665918" y="4715678"/>
            <a:ext cx="1428760" cy="1833563"/>
            <a:chOff x="3000" y="2304"/>
            <a:chExt cx="721" cy="1153"/>
          </a:xfrm>
        </p:grpSpPr>
        <p:grpSp>
          <p:nvGrpSpPr>
            <p:cNvPr id="33" name="Group 506"/>
            <p:cNvGrpSpPr>
              <a:grpSpLocks/>
            </p:cNvGrpSpPr>
            <p:nvPr/>
          </p:nvGrpSpPr>
          <p:grpSpPr bwMode="auto">
            <a:xfrm>
              <a:off x="3031" y="2304"/>
              <a:ext cx="690" cy="1153"/>
              <a:chOff x="3031" y="2304"/>
              <a:chExt cx="690" cy="1153"/>
            </a:xfrm>
          </p:grpSpPr>
          <p:sp>
            <p:nvSpPr>
              <p:cNvPr id="36" name="Freeform 507"/>
              <p:cNvSpPr>
                <a:spLocks/>
              </p:cNvSpPr>
              <p:nvPr/>
            </p:nvSpPr>
            <p:spPr bwMode="auto">
              <a:xfrm>
                <a:off x="3386" y="3109"/>
                <a:ext cx="300" cy="333"/>
              </a:xfrm>
              <a:custGeom>
                <a:avLst/>
                <a:gdLst/>
                <a:ahLst/>
                <a:cxnLst>
                  <a:cxn ang="0">
                    <a:pos x="0" y="90"/>
                  </a:cxn>
                  <a:cxn ang="0">
                    <a:pos x="66" y="105"/>
                  </a:cxn>
                  <a:cxn ang="0">
                    <a:pos x="132" y="105"/>
                  </a:cxn>
                  <a:cxn ang="0">
                    <a:pos x="146" y="151"/>
                  </a:cxn>
                  <a:cxn ang="0">
                    <a:pos x="132" y="188"/>
                  </a:cxn>
                  <a:cxn ang="0">
                    <a:pos x="132" y="219"/>
                  </a:cxn>
                  <a:cxn ang="0">
                    <a:pos x="118" y="279"/>
                  </a:cxn>
                  <a:cxn ang="0">
                    <a:pos x="143" y="287"/>
                  </a:cxn>
                  <a:cxn ang="0">
                    <a:pos x="129" y="317"/>
                  </a:cxn>
                  <a:cxn ang="0">
                    <a:pos x="143" y="324"/>
                  </a:cxn>
                  <a:cxn ang="0">
                    <a:pos x="188" y="332"/>
                  </a:cxn>
                  <a:cxn ang="0">
                    <a:pos x="160" y="294"/>
                  </a:cxn>
                  <a:cxn ang="0">
                    <a:pos x="160" y="241"/>
                  </a:cxn>
                  <a:cxn ang="0">
                    <a:pos x="171" y="215"/>
                  </a:cxn>
                  <a:cxn ang="0">
                    <a:pos x="184" y="181"/>
                  </a:cxn>
                  <a:cxn ang="0">
                    <a:pos x="198" y="117"/>
                  </a:cxn>
                  <a:cxn ang="0">
                    <a:pos x="240" y="128"/>
                  </a:cxn>
                  <a:cxn ang="0">
                    <a:pos x="271" y="143"/>
                  </a:cxn>
                  <a:cxn ang="0">
                    <a:pos x="254" y="188"/>
                  </a:cxn>
                  <a:cxn ang="0">
                    <a:pos x="247" y="211"/>
                  </a:cxn>
                  <a:cxn ang="0">
                    <a:pos x="230" y="219"/>
                  </a:cxn>
                  <a:cxn ang="0">
                    <a:pos x="216" y="234"/>
                  </a:cxn>
                  <a:cxn ang="0">
                    <a:pos x="254" y="245"/>
                  </a:cxn>
                  <a:cxn ang="0">
                    <a:pos x="268" y="226"/>
                  </a:cxn>
                  <a:cxn ang="0">
                    <a:pos x="282" y="188"/>
                  </a:cxn>
                  <a:cxn ang="0">
                    <a:pos x="292" y="154"/>
                  </a:cxn>
                  <a:cxn ang="0">
                    <a:pos x="299" y="120"/>
                  </a:cxn>
                  <a:cxn ang="0">
                    <a:pos x="254" y="94"/>
                  </a:cxn>
                  <a:cxn ang="0">
                    <a:pos x="237" y="75"/>
                  </a:cxn>
                  <a:cxn ang="0">
                    <a:pos x="247" y="64"/>
                  </a:cxn>
                  <a:cxn ang="0">
                    <a:pos x="244" y="22"/>
                  </a:cxn>
                  <a:cxn ang="0">
                    <a:pos x="7" y="0"/>
                  </a:cxn>
                </a:cxnLst>
                <a:rect l="0" t="0" r="r" b="b"/>
                <a:pathLst>
                  <a:path w="300" h="333">
                    <a:moveTo>
                      <a:pt x="7" y="0"/>
                    </a:moveTo>
                    <a:lnTo>
                      <a:pt x="0" y="90"/>
                    </a:lnTo>
                    <a:lnTo>
                      <a:pt x="35" y="98"/>
                    </a:lnTo>
                    <a:lnTo>
                      <a:pt x="66" y="105"/>
                    </a:lnTo>
                    <a:lnTo>
                      <a:pt x="101" y="105"/>
                    </a:lnTo>
                    <a:lnTo>
                      <a:pt x="132" y="105"/>
                    </a:lnTo>
                    <a:lnTo>
                      <a:pt x="146" y="105"/>
                    </a:lnTo>
                    <a:lnTo>
                      <a:pt x="146" y="151"/>
                    </a:lnTo>
                    <a:lnTo>
                      <a:pt x="139" y="169"/>
                    </a:lnTo>
                    <a:lnTo>
                      <a:pt x="132" y="188"/>
                    </a:lnTo>
                    <a:lnTo>
                      <a:pt x="139" y="196"/>
                    </a:lnTo>
                    <a:lnTo>
                      <a:pt x="132" y="219"/>
                    </a:lnTo>
                    <a:lnTo>
                      <a:pt x="129" y="237"/>
                    </a:lnTo>
                    <a:lnTo>
                      <a:pt x="118" y="279"/>
                    </a:lnTo>
                    <a:lnTo>
                      <a:pt x="132" y="287"/>
                    </a:lnTo>
                    <a:lnTo>
                      <a:pt x="143" y="287"/>
                    </a:lnTo>
                    <a:lnTo>
                      <a:pt x="132" y="305"/>
                    </a:lnTo>
                    <a:lnTo>
                      <a:pt x="129" y="317"/>
                    </a:lnTo>
                    <a:lnTo>
                      <a:pt x="132" y="321"/>
                    </a:lnTo>
                    <a:lnTo>
                      <a:pt x="143" y="324"/>
                    </a:lnTo>
                    <a:lnTo>
                      <a:pt x="143" y="332"/>
                    </a:lnTo>
                    <a:lnTo>
                      <a:pt x="188" y="332"/>
                    </a:lnTo>
                    <a:lnTo>
                      <a:pt x="171" y="305"/>
                    </a:lnTo>
                    <a:lnTo>
                      <a:pt x="160" y="294"/>
                    </a:lnTo>
                    <a:lnTo>
                      <a:pt x="150" y="287"/>
                    </a:lnTo>
                    <a:lnTo>
                      <a:pt x="160" y="241"/>
                    </a:lnTo>
                    <a:lnTo>
                      <a:pt x="160" y="226"/>
                    </a:lnTo>
                    <a:lnTo>
                      <a:pt x="171" y="215"/>
                    </a:lnTo>
                    <a:lnTo>
                      <a:pt x="181" y="196"/>
                    </a:lnTo>
                    <a:lnTo>
                      <a:pt x="184" y="181"/>
                    </a:lnTo>
                    <a:lnTo>
                      <a:pt x="195" y="132"/>
                    </a:lnTo>
                    <a:lnTo>
                      <a:pt x="198" y="117"/>
                    </a:lnTo>
                    <a:lnTo>
                      <a:pt x="219" y="120"/>
                    </a:lnTo>
                    <a:lnTo>
                      <a:pt x="240" y="128"/>
                    </a:lnTo>
                    <a:lnTo>
                      <a:pt x="254" y="135"/>
                    </a:lnTo>
                    <a:lnTo>
                      <a:pt x="271" y="143"/>
                    </a:lnTo>
                    <a:lnTo>
                      <a:pt x="271" y="151"/>
                    </a:lnTo>
                    <a:lnTo>
                      <a:pt x="254" y="188"/>
                    </a:lnTo>
                    <a:lnTo>
                      <a:pt x="244" y="200"/>
                    </a:lnTo>
                    <a:lnTo>
                      <a:pt x="247" y="211"/>
                    </a:lnTo>
                    <a:lnTo>
                      <a:pt x="244" y="219"/>
                    </a:lnTo>
                    <a:lnTo>
                      <a:pt x="230" y="219"/>
                    </a:lnTo>
                    <a:lnTo>
                      <a:pt x="219" y="222"/>
                    </a:lnTo>
                    <a:lnTo>
                      <a:pt x="216" y="234"/>
                    </a:lnTo>
                    <a:lnTo>
                      <a:pt x="230" y="271"/>
                    </a:lnTo>
                    <a:lnTo>
                      <a:pt x="254" y="245"/>
                    </a:lnTo>
                    <a:lnTo>
                      <a:pt x="254" y="234"/>
                    </a:lnTo>
                    <a:lnTo>
                      <a:pt x="268" y="226"/>
                    </a:lnTo>
                    <a:lnTo>
                      <a:pt x="278" y="211"/>
                    </a:lnTo>
                    <a:lnTo>
                      <a:pt x="282" y="188"/>
                    </a:lnTo>
                    <a:lnTo>
                      <a:pt x="285" y="173"/>
                    </a:lnTo>
                    <a:lnTo>
                      <a:pt x="292" y="154"/>
                    </a:lnTo>
                    <a:lnTo>
                      <a:pt x="299" y="143"/>
                    </a:lnTo>
                    <a:lnTo>
                      <a:pt x="299" y="120"/>
                    </a:lnTo>
                    <a:lnTo>
                      <a:pt x="289" y="109"/>
                    </a:lnTo>
                    <a:lnTo>
                      <a:pt x="254" y="94"/>
                    </a:lnTo>
                    <a:lnTo>
                      <a:pt x="244" y="83"/>
                    </a:lnTo>
                    <a:lnTo>
                      <a:pt x="237" y="75"/>
                    </a:lnTo>
                    <a:lnTo>
                      <a:pt x="240" y="75"/>
                    </a:lnTo>
                    <a:lnTo>
                      <a:pt x="247" y="64"/>
                    </a:lnTo>
                    <a:lnTo>
                      <a:pt x="251" y="45"/>
                    </a:lnTo>
                    <a:lnTo>
                      <a:pt x="244" y="22"/>
                    </a:lnTo>
                    <a:lnTo>
                      <a:pt x="7"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7" name="Freeform 508"/>
              <p:cNvSpPr>
                <a:spLocks/>
              </p:cNvSpPr>
              <p:nvPr/>
            </p:nvSpPr>
            <p:spPr bwMode="auto">
              <a:xfrm>
                <a:off x="3174" y="3093"/>
                <a:ext cx="220" cy="364"/>
              </a:xfrm>
              <a:custGeom>
                <a:avLst/>
                <a:gdLst/>
                <a:ahLst/>
                <a:cxnLst>
                  <a:cxn ang="0">
                    <a:pos x="7" y="0"/>
                  </a:cxn>
                  <a:cxn ang="0">
                    <a:pos x="7" y="19"/>
                  </a:cxn>
                  <a:cxn ang="0">
                    <a:pos x="7" y="38"/>
                  </a:cxn>
                  <a:cxn ang="0">
                    <a:pos x="10" y="61"/>
                  </a:cxn>
                  <a:cxn ang="0">
                    <a:pos x="17" y="72"/>
                  </a:cxn>
                  <a:cxn ang="0">
                    <a:pos x="35" y="106"/>
                  </a:cxn>
                  <a:cxn ang="0">
                    <a:pos x="17" y="155"/>
                  </a:cxn>
                  <a:cxn ang="0">
                    <a:pos x="3" y="174"/>
                  </a:cxn>
                  <a:cxn ang="0">
                    <a:pos x="0" y="197"/>
                  </a:cxn>
                  <a:cxn ang="0">
                    <a:pos x="7" y="219"/>
                  </a:cxn>
                  <a:cxn ang="0">
                    <a:pos x="7" y="242"/>
                  </a:cxn>
                  <a:cxn ang="0">
                    <a:pos x="10" y="314"/>
                  </a:cxn>
                  <a:cxn ang="0">
                    <a:pos x="35" y="321"/>
                  </a:cxn>
                  <a:cxn ang="0">
                    <a:pos x="28" y="340"/>
                  </a:cxn>
                  <a:cxn ang="0">
                    <a:pos x="35" y="359"/>
                  </a:cxn>
                  <a:cxn ang="0">
                    <a:pos x="42" y="363"/>
                  </a:cxn>
                  <a:cxn ang="0">
                    <a:pos x="76" y="363"/>
                  </a:cxn>
                  <a:cxn ang="0">
                    <a:pos x="69" y="348"/>
                  </a:cxn>
                  <a:cxn ang="0">
                    <a:pos x="52" y="321"/>
                  </a:cxn>
                  <a:cxn ang="0">
                    <a:pos x="38" y="306"/>
                  </a:cxn>
                  <a:cxn ang="0">
                    <a:pos x="28" y="242"/>
                  </a:cxn>
                  <a:cxn ang="0">
                    <a:pos x="42" y="201"/>
                  </a:cxn>
                  <a:cxn ang="0">
                    <a:pos x="45" y="182"/>
                  </a:cxn>
                  <a:cxn ang="0">
                    <a:pos x="49" y="159"/>
                  </a:cxn>
                  <a:cxn ang="0">
                    <a:pos x="73" y="178"/>
                  </a:cxn>
                  <a:cxn ang="0">
                    <a:pos x="94" y="185"/>
                  </a:cxn>
                  <a:cxn ang="0">
                    <a:pos x="122" y="193"/>
                  </a:cxn>
                  <a:cxn ang="0">
                    <a:pos x="125" y="197"/>
                  </a:cxn>
                  <a:cxn ang="0">
                    <a:pos x="136" y="212"/>
                  </a:cxn>
                  <a:cxn ang="0">
                    <a:pos x="167" y="223"/>
                  </a:cxn>
                  <a:cxn ang="0">
                    <a:pos x="167" y="227"/>
                  </a:cxn>
                  <a:cxn ang="0">
                    <a:pos x="160" y="235"/>
                  </a:cxn>
                  <a:cxn ang="0">
                    <a:pos x="160" y="238"/>
                  </a:cxn>
                  <a:cxn ang="0">
                    <a:pos x="163" y="246"/>
                  </a:cxn>
                  <a:cxn ang="0">
                    <a:pos x="156" y="257"/>
                  </a:cxn>
                  <a:cxn ang="0">
                    <a:pos x="177" y="299"/>
                  </a:cxn>
                  <a:cxn ang="0">
                    <a:pos x="184" y="284"/>
                  </a:cxn>
                  <a:cxn ang="0">
                    <a:pos x="191" y="272"/>
                  </a:cxn>
                  <a:cxn ang="0">
                    <a:pos x="195" y="212"/>
                  </a:cxn>
                  <a:cxn ang="0">
                    <a:pos x="188" y="201"/>
                  </a:cxn>
                  <a:cxn ang="0">
                    <a:pos x="170" y="201"/>
                  </a:cxn>
                  <a:cxn ang="0">
                    <a:pos x="156" y="193"/>
                  </a:cxn>
                  <a:cxn ang="0">
                    <a:pos x="149" y="182"/>
                  </a:cxn>
                  <a:cxn ang="0">
                    <a:pos x="136" y="174"/>
                  </a:cxn>
                  <a:cxn ang="0">
                    <a:pos x="118" y="151"/>
                  </a:cxn>
                  <a:cxn ang="0">
                    <a:pos x="170" y="121"/>
                  </a:cxn>
                  <a:cxn ang="0">
                    <a:pos x="177" y="99"/>
                  </a:cxn>
                  <a:cxn ang="0">
                    <a:pos x="177" y="95"/>
                  </a:cxn>
                  <a:cxn ang="0">
                    <a:pos x="212" y="106"/>
                  </a:cxn>
                  <a:cxn ang="0">
                    <a:pos x="219" y="16"/>
                  </a:cxn>
                  <a:cxn ang="0">
                    <a:pos x="7" y="0"/>
                  </a:cxn>
                  <a:cxn ang="0">
                    <a:pos x="7" y="0"/>
                  </a:cxn>
                </a:cxnLst>
                <a:rect l="0" t="0" r="r" b="b"/>
                <a:pathLst>
                  <a:path w="220" h="364">
                    <a:moveTo>
                      <a:pt x="7" y="0"/>
                    </a:moveTo>
                    <a:lnTo>
                      <a:pt x="7" y="19"/>
                    </a:lnTo>
                    <a:lnTo>
                      <a:pt x="7" y="38"/>
                    </a:lnTo>
                    <a:lnTo>
                      <a:pt x="10" y="61"/>
                    </a:lnTo>
                    <a:lnTo>
                      <a:pt x="17" y="72"/>
                    </a:lnTo>
                    <a:lnTo>
                      <a:pt x="35" y="106"/>
                    </a:lnTo>
                    <a:lnTo>
                      <a:pt x="17" y="155"/>
                    </a:lnTo>
                    <a:lnTo>
                      <a:pt x="3" y="174"/>
                    </a:lnTo>
                    <a:lnTo>
                      <a:pt x="0" y="197"/>
                    </a:lnTo>
                    <a:lnTo>
                      <a:pt x="7" y="219"/>
                    </a:lnTo>
                    <a:lnTo>
                      <a:pt x="7" y="242"/>
                    </a:lnTo>
                    <a:lnTo>
                      <a:pt x="10" y="314"/>
                    </a:lnTo>
                    <a:lnTo>
                      <a:pt x="35" y="321"/>
                    </a:lnTo>
                    <a:lnTo>
                      <a:pt x="28" y="340"/>
                    </a:lnTo>
                    <a:lnTo>
                      <a:pt x="35" y="359"/>
                    </a:lnTo>
                    <a:lnTo>
                      <a:pt x="42" y="363"/>
                    </a:lnTo>
                    <a:lnTo>
                      <a:pt x="76" y="363"/>
                    </a:lnTo>
                    <a:lnTo>
                      <a:pt x="69" y="348"/>
                    </a:lnTo>
                    <a:lnTo>
                      <a:pt x="52" y="321"/>
                    </a:lnTo>
                    <a:lnTo>
                      <a:pt x="38" y="306"/>
                    </a:lnTo>
                    <a:lnTo>
                      <a:pt x="28" y="242"/>
                    </a:lnTo>
                    <a:lnTo>
                      <a:pt x="42" y="201"/>
                    </a:lnTo>
                    <a:lnTo>
                      <a:pt x="45" y="182"/>
                    </a:lnTo>
                    <a:lnTo>
                      <a:pt x="49" y="159"/>
                    </a:lnTo>
                    <a:lnTo>
                      <a:pt x="73" y="178"/>
                    </a:lnTo>
                    <a:lnTo>
                      <a:pt x="94" y="185"/>
                    </a:lnTo>
                    <a:lnTo>
                      <a:pt x="122" y="193"/>
                    </a:lnTo>
                    <a:lnTo>
                      <a:pt x="125" y="197"/>
                    </a:lnTo>
                    <a:lnTo>
                      <a:pt x="136" y="212"/>
                    </a:lnTo>
                    <a:lnTo>
                      <a:pt x="167" y="223"/>
                    </a:lnTo>
                    <a:lnTo>
                      <a:pt x="167" y="227"/>
                    </a:lnTo>
                    <a:lnTo>
                      <a:pt x="160" y="235"/>
                    </a:lnTo>
                    <a:lnTo>
                      <a:pt x="160" y="238"/>
                    </a:lnTo>
                    <a:lnTo>
                      <a:pt x="163" y="246"/>
                    </a:lnTo>
                    <a:lnTo>
                      <a:pt x="156" y="257"/>
                    </a:lnTo>
                    <a:lnTo>
                      <a:pt x="177" y="299"/>
                    </a:lnTo>
                    <a:lnTo>
                      <a:pt x="184" y="284"/>
                    </a:lnTo>
                    <a:lnTo>
                      <a:pt x="191" y="272"/>
                    </a:lnTo>
                    <a:lnTo>
                      <a:pt x="195" y="212"/>
                    </a:lnTo>
                    <a:lnTo>
                      <a:pt x="188" y="201"/>
                    </a:lnTo>
                    <a:lnTo>
                      <a:pt x="170" y="201"/>
                    </a:lnTo>
                    <a:lnTo>
                      <a:pt x="156" y="193"/>
                    </a:lnTo>
                    <a:lnTo>
                      <a:pt x="149" y="182"/>
                    </a:lnTo>
                    <a:lnTo>
                      <a:pt x="136" y="174"/>
                    </a:lnTo>
                    <a:lnTo>
                      <a:pt x="118" y="151"/>
                    </a:lnTo>
                    <a:lnTo>
                      <a:pt x="170" y="121"/>
                    </a:lnTo>
                    <a:lnTo>
                      <a:pt x="177" y="99"/>
                    </a:lnTo>
                    <a:lnTo>
                      <a:pt x="177" y="95"/>
                    </a:lnTo>
                    <a:lnTo>
                      <a:pt x="212" y="106"/>
                    </a:lnTo>
                    <a:lnTo>
                      <a:pt x="219" y="16"/>
                    </a:lnTo>
                    <a:lnTo>
                      <a:pt x="7"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8" name="Freeform 509"/>
              <p:cNvSpPr>
                <a:spLocks/>
              </p:cNvSpPr>
              <p:nvPr/>
            </p:nvSpPr>
            <p:spPr bwMode="auto">
              <a:xfrm>
                <a:off x="3031" y="2852"/>
                <a:ext cx="690" cy="280"/>
              </a:xfrm>
              <a:custGeom>
                <a:avLst/>
                <a:gdLst/>
                <a:ahLst/>
                <a:cxnLst>
                  <a:cxn ang="0">
                    <a:pos x="219" y="143"/>
                  </a:cxn>
                  <a:cxn ang="0">
                    <a:pos x="181" y="166"/>
                  </a:cxn>
                  <a:cxn ang="0">
                    <a:pos x="167" y="166"/>
                  </a:cxn>
                  <a:cxn ang="0">
                    <a:pos x="150" y="151"/>
                  </a:cxn>
                  <a:cxn ang="0">
                    <a:pos x="129" y="151"/>
                  </a:cxn>
                  <a:cxn ang="0">
                    <a:pos x="112" y="166"/>
                  </a:cxn>
                  <a:cxn ang="0">
                    <a:pos x="94" y="170"/>
                  </a:cxn>
                  <a:cxn ang="0">
                    <a:pos x="70" y="170"/>
                  </a:cxn>
                  <a:cxn ang="0">
                    <a:pos x="46" y="158"/>
                  </a:cxn>
                  <a:cxn ang="0">
                    <a:pos x="42" y="128"/>
                  </a:cxn>
                  <a:cxn ang="0">
                    <a:pos x="49" y="105"/>
                  </a:cxn>
                  <a:cxn ang="0">
                    <a:pos x="63" y="94"/>
                  </a:cxn>
                  <a:cxn ang="0">
                    <a:pos x="59" y="90"/>
                  </a:cxn>
                  <a:cxn ang="0">
                    <a:pos x="39" y="98"/>
                  </a:cxn>
                  <a:cxn ang="0">
                    <a:pos x="28" y="105"/>
                  </a:cxn>
                  <a:cxn ang="0">
                    <a:pos x="18" y="117"/>
                  </a:cxn>
                  <a:cxn ang="0">
                    <a:pos x="11" y="139"/>
                  </a:cxn>
                  <a:cxn ang="0">
                    <a:pos x="14" y="166"/>
                  </a:cxn>
                  <a:cxn ang="0">
                    <a:pos x="14" y="181"/>
                  </a:cxn>
                  <a:cxn ang="0">
                    <a:pos x="0" y="173"/>
                  </a:cxn>
                  <a:cxn ang="0">
                    <a:pos x="4" y="192"/>
                  </a:cxn>
                  <a:cxn ang="0">
                    <a:pos x="21" y="219"/>
                  </a:cxn>
                  <a:cxn ang="0">
                    <a:pos x="49" y="234"/>
                  </a:cxn>
                  <a:cxn ang="0">
                    <a:pos x="80" y="241"/>
                  </a:cxn>
                  <a:cxn ang="0">
                    <a:pos x="112" y="234"/>
                  </a:cxn>
                  <a:cxn ang="0">
                    <a:pos x="139" y="215"/>
                  </a:cxn>
                  <a:cxn ang="0">
                    <a:pos x="153" y="189"/>
                  </a:cxn>
                  <a:cxn ang="0">
                    <a:pos x="164" y="185"/>
                  </a:cxn>
                  <a:cxn ang="0">
                    <a:pos x="160" y="204"/>
                  </a:cxn>
                  <a:cxn ang="0">
                    <a:pos x="150" y="241"/>
                  </a:cxn>
                  <a:cxn ang="0">
                    <a:pos x="599" y="279"/>
                  </a:cxn>
                  <a:cxn ang="0">
                    <a:pos x="599" y="166"/>
                  </a:cxn>
                  <a:cxn ang="0">
                    <a:pos x="619" y="177"/>
                  </a:cxn>
                  <a:cxn ang="0">
                    <a:pos x="640" y="196"/>
                  </a:cxn>
                  <a:cxn ang="0">
                    <a:pos x="644" y="173"/>
                  </a:cxn>
                  <a:cxn ang="0">
                    <a:pos x="654" y="189"/>
                  </a:cxn>
                  <a:cxn ang="0">
                    <a:pos x="668" y="204"/>
                  </a:cxn>
                  <a:cxn ang="0">
                    <a:pos x="679" y="177"/>
                  </a:cxn>
                  <a:cxn ang="0">
                    <a:pos x="682" y="147"/>
                  </a:cxn>
                  <a:cxn ang="0">
                    <a:pos x="679" y="98"/>
                  </a:cxn>
                  <a:cxn ang="0">
                    <a:pos x="682" y="60"/>
                  </a:cxn>
                  <a:cxn ang="0">
                    <a:pos x="668" y="49"/>
                  </a:cxn>
                  <a:cxn ang="0">
                    <a:pos x="668" y="30"/>
                  </a:cxn>
                  <a:cxn ang="0">
                    <a:pos x="675" y="19"/>
                  </a:cxn>
                  <a:cxn ang="0">
                    <a:pos x="689" y="0"/>
                  </a:cxn>
                  <a:cxn ang="0">
                    <a:pos x="633" y="0"/>
                  </a:cxn>
                  <a:cxn ang="0">
                    <a:pos x="609" y="0"/>
                  </a:cxn>
                  <a:cxn ang="0">
                    <a:pos x="557" y="15"/>
                  </a:cxn>
                  <a:cxn ang="0">
                    <a:pos x="508" y="64"/>
                  </a:cxn>
                  <a:cxn ang="0">
                    <a:pos x="498" y="109"/>
                  </a:cxn>
                </a:cxnLst>
                <a:rect l="0" t="0" r="r" b="b"/>
                <a:pathLst>
                  <a:path w="690" h="280">
                    <a:moveTo>
                      <a:pt x="498" y="155"/>
                    </a:moveTo>
                    <a:lnTo>
                      <a:pt x="219" y="143"/>
                    </a:lnTo>
                    <a:lnTo>
                      <a:pt x="199" y="151"/>
                    </a:lnTo>
                    <a:lnTo>
                      <a:pt x="181" y="166"/>
                    </a:lnTo>
                    <a:lnTo>
                      <a:pt x="178" y="173"/>
                    </a:lnTo>
                    <a:lnTo>
                      <a:pt x="167" y="166"/>
                    </a:lnTo>
                    <a:lnTo>
                      <a:pt x="160" y="158"/>
                    </a:lnTo>
                    <a:lnTo>
                      <a:pt x="150" y="151"/>
                    </a:lnTo>
                    <a:lnTo>
                      <a:pt x="139" y="151"/>
                    </a:lnTo>
                    <a:lnTo>
                      <a:pt x="129" y="151"/>
                    </a:lnTo>
                    <a:lnTo>
                      <a:pt x="119" y="158"/>
                    </a:lnTo>
                    <a:lnTo>
                      <a:pt x="112" y="166"/>
                    </a:lnTo>
                    <a:lnTo>
                      <a:pt x="105" y="166"/>
                    </a:lnTo>
                    <a:lnTo>
                      <a:pt x="94" y="170"/>
                    </a:lnTo>
                    <a:lnTo>
                      <a:pt x="84" y="170"/>
                    </a:lnTo>
                    <a:lnTo>
                      <a:pt x="70" y="170"/>
                    </a:lnTo>
                    <a:lnTo>
                      <a:pt x="59" y="170"/>
                    </a:lnTo>
                    <a:lnTo>
                      <a:pt x="46" y="158"/>
                    </a:lnTo>
                    <a:lnTo>
                      <a:pt x="39" y="143"/>
                    </a:lnTo>
                    <a:lnTo>
                      <a:pt x="42" y="128"/>
                    </a:lnTo>
                    <a:lnTo>
                      <a:pt x="42" y="117"/>
                    </a:lnTo>
                    <a:lnTo>
                      <a:pt x="49" y="105"/>
                    </a:lnTo>
                    <a:lnTo>
                      <a:pt x="56" y="102"/>
                    </a:lnTo>
                    <a:lnTo>
                      <a:pt x="63" y="94"/>
                    </a:lnTo>
                    <a:lnTo>
                      <a:pt x="73" y="90"/>
                    </a:lnTo>
                    <a:lnTo>
                      <a:pt x="59" y="90"/>
                    </a:lnTo>
                    <a:lnTo>
                      <a:pt x="49" y="94"/>
                    </a:lnTo>
                    <a:lnTo>
                      <a:pt x="39" y="98"/>
                    </a:lnTo>
                    <a:lnTo>
                      <a:pt x="32" y="102"/>
                    </a:lnTo>
                    <a:lnTo>
                      <a:pt x="28" y="105"/>
                    </a:lnTo>
                    <a:lnTo>
                      <a:pt x="25" y="109"/>
                    </a:lnTo>
                    <a:lnTo>
                      <a:pt x="18" y="117"/>
                    </a:lnTo>
                    <a:lnTo>
                      <a:pt x="14" y="124"/>
                    </a:lnTo>
                    <a:lnTo>
                      <a:pt x="11" y="139"/>
                    </a:lnTo>
                    <a:lnTo>
                      <a:pt x="11" y="155"/>
                    </a:lnTo>
                    <a:lnTo>
                      <a:pt x="14" y="166"/>
                    </a:lnTo>
                    <a:lnTo>
                      <a:pt x="14" y="177"/>
                    </a:lnTo>
                    <a:lnTo>
                      <a:pt x="14" y="181"/>
                    </a:lnTo>
                    <a:lnTo>
                      <a:pt x="7" y="181"/>
                    </a:lnTo>
                    <a:lnTo>
                      <a:pt x="0" y="173"/>
                    </a:lnTo>
                    <a:lnTo>
                      <a:pt x="0" y="181"/>
                    </a:lnTo>
                    <a:lnTo>
                      <a:pt x="4" y="192"/>
                    </a:lnTo>
                    <a:lnTo>
                      <a:pt x="11" y="207"/>
                    </a:lnTo>
                    <a:lnTo>
                      <a:pt x="21" y="219"/>
                    </a:lnTo>
                    <a:lnTo>
                      <a:pt x="35" y="226"/>
                    </a:lnTo>
                    <a:lnTo>
                      <a:pt x="49" y="234"/>
                    </a:lnTo>
                    <a:lnTo>
                      <a:pt x="66" y="241"/>
                    </a:lnTo>
                    <a:lnTo>
                      <a:pt x="80" y="241"/>
                    </a:lnTo>
                    <a:lnTo>
                      <a:pt x="98" y="241"/>
                    </a:lnTo>
                    <a:lnTo>
                      <a:pt x="112" y="234"/>
                    </a:lnTo>
                    <a:lnTo>
                      <a:pt x="126" y="226"/>
                    </a:lnTo>
                    <a:lnTo>
                      <a:pt x="139" y="215"/>
                    </a:lnTo>
                    <a:lnTo>
                      <a:pt x="146" y="204"/>
                    </a:lnTo>
                    <a:lnTo>
                      <a:pt x="153" y="189"/>
                    </a:lnTo>
                    <a:lnTo>
                      <a:pt x="157" y="185"/>
                    </a:lnTo>
                    <a:lnTo>
                      <a:pt x="164" y="185"/>
                    </a:lnTo>
                    <a:lnTo>
                      <a:pt x="171" y="189"/>
                    </a:lnTo>
                    <a:lnTo>
                      <a:pt x="160" y="204"/>
                    </a:lnTo>
                    <a:lnTo>
                      <a:pt x="153" y="223"/>
                    </a:lnTo>
                    <a:lnTo>
                      <a:pt x="150" y="241"/>
                    </a:lnTo>
                    <a:lnTo>
                      <a:pt x="362" y="257"/>
                    </a:lnTo>
                    <a:lnTo>
                      <a:pt x="599" y="279"/>
                    </a:lnTo>
                    <a:lnTo>
                      <a:pt x="602" y="185"/>
                    </a:lnTo>
                    <a:lnTo>
                      <a:pt x="599" y="166"/>
                    </a:lnTo>
                    <a:lnTo>
                      <a:pt x="619" y="158"/>
                    </a:lnTo>
                    <a:lnTo>
                      <a:pt x="619" y="177"/>
                    </a:lnTo>
                    <a:lnTo>
                      <a:pt x="626" y="192"/>
                    </a:lnTo>
                    <a:lnTo>
                      <a:pt x="640" y="196"/>
                    </a:lnTo>
                    <a:lnTo>
                      <a:pt x="640" y="189"/>
                    </a:lnTo>
                    <a:lnTo>
                      <a:pt x="644" y="173"/>
                    </a:lnTo>
                    <a:lnTo>
                      <a:pt x="647" y="173"/>
                    </a:lnTo>
                    <a:lnTo>
                      <a:pt x="654" y="189"/>
                    </a:lnTo>
                    <a:lnTo>
                      <a:pt x="661" y="200"/>
                    </a:lnTo>
                    <a:lnTo>
                      <a:pt x="668" y="204"/>
                    </a:lnTo>
                    <a:lnTo>
                      <a:pt x="675" y="196"/>
                    </a:lnTo>
                    <a:lnTo>
                      <a:pt x="679" y="177"/>
                    </a:lnTo>
                    <a:lnTo>
                      <a:pt x="682" y="162"/>
                    </a:lnTo>
                    <a:lnTo>
                      <a:pt x="682" y="147"/>
                    </a:lnTo>
                    <a:lnTo>
                      <a:pt x="682" y="128"/>
                    </a:lnTo>
                    <a:lnTo>
                      <a:pt x="679" y="98"/>
                    </a:lnTo>
                    <a:lnTo>
                      <a:pt x="675" y="68"/>
                    </a:lnTo>
                    <a:lnTo>
                      <a:pt x="682" y="60"/>
                    </a:lnTo>
                    <a:lnTo>
                      <a:pt x="675" y="49"/>
                    </a:lnTo>
                    <a:lnTo>
                      <a:pt x="668" y="49"/>
                    </a:lnTo>
                    <a:lnTo>
                      <a:pt x="672" y="37"/>
                    </a:lnTo>
                    <a:lnTo>
                      <a:pt x="668" y="30"/>
                    </a:lnTo>
                    <a:lnTo>
                      <a:pt x="665" y="26"/>
                    </a:lnTo>
                    <a:lnTo>
                      <a:pt x="675" y="19"/>
                    </a:lnTo>
                    <a:lnTo>
                      <a:pt x="682" y="11"/>
                    </a:lnTo>
                    <a:lnTo>
                      <a:pt x="689" y="0"/>
                    </a:lnTo>
                    <a:lnTo>
                      <a:pt x="640" y="3"/>
                    </a:lnTo>
                    <a:lnTo>
                      <a:pt x="633" y="0"/>
                    </a:lnTo>
                    <a:lnTo>
                      <a:pt x="626" y="3"/>
                    </a:lnTo>
                    <a:lnTo>
                      <a:pt x="609" y="0"/>
                    </a:lnTo>
                    <a:lnTo>
                      <a:pt x="592" y="3"/>
                    </a:lnTo>
                    <a:lnTo>
                      <a:pt x="557" y="15"/>
                    </a:lnTo>
                    <a:lnTo>
                      <a:pt x="529" y="34"/>
                    </a:lnTo>
                    <a:lnTo>
                      <a:pt x="508" y="64"/>
                    </a:lnTo>
                    <a:lnTo>
                      <a:pt x="498" y="98"/>
                    </a:lnTo>
                    <a:lnTo>
                      <a:pt x="498" y="109"/>
                    </a:lnTo>
                    <a:lnTo>
                      <a:pt x="498" y="15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9" name="Freeform 510"/>
              <p:cNvSpPr>
                <a:spLocks/>
              </p:cNvSpPr>
              <p:nvPr/>
            </p:nvSpPr>
            <p:spPr bwMode="auto">
              <a:xfrm>
                <a:off x="3257" y="2304"/>
                <a:ext cx="290" cy="704"/>
              </a:xfrm>
              <a:custGeom>
                <a:avLst/>
                <a:gdLst/>
                <a:ahLst/>
                <a:cxnLst>
                  <a:cxn ang="0">
                    <a:pos x="171" y="476"/>
                  </a:cxn>
                  <a:cxn ang="0">
                    <a:pos x="160" y="499"/>
                  </a:cxn>
                  <a:cxn ang="0">
                    <a:pos x="146" y="446"/>
                  </a:cxn>
                  <a:cxn ang="0">
                    <a:pos x="150" y="442"/>
                  </a:cxn>
                  <a:cxn ang="0">
                    <a:pos x="153" y="427"/>
                  </a:cxn>
                  <a:cxn ang="0">
                    <a:pos x="136" y="389"/>
                  </a:cxn>
                  <a:cxn ang="0">
                    <a:pos x="136" y="378"/>
                  </a:cxn>
                  <a:cxn ang="0">
                    <a:pos x="77" y="321"/>
                  </a:cxn>
                  <a:cxn ang="0">
                    <a:pos x="112" y="442"/>
                  </a:cxn>
                  <a:cxn ang="0">
                    <a:pos x="105" y="457"/>
                  </a:cxn>
                  <a:cxn ang="0">
                    <a:pos x="87" y="480"/>
                  </a:cxn>
                  <a:cxn ang="0">
                    <a:pos x="87" y="495"/>
                  </a:cxn>
                  <a:cxn ang="0">
                    <a:pos x="108" y="567"/>
                  </a:cxn>
                  <a:cxn ang="0">
                    <a:pos x="98" y="635"/>
                  </a:cxn>
                  <a:cxn ang="0">
                    <a:pos x="98" y="653"/>
                  </a:cxn>
                  <a:cxn ang="0">
                    <a:pos x="108" y="676"/>
                  </a:cxn>
                  <a:cxn ang="0">
                    <a:pos x="98" y="699"/>
                  </a:cxn>
                  <a:cxn ang="0">
                    <a:pos x="28" y="684"/>
                  </a:cxn>
                  <a:cxn ang="0">
                    <a:pos x="32" y="699"/>
                  </a:cxn>
                  <a:cxn ang="0">
                    <a:pos x="272" y="653"/>
                  </a:cxn>
                  <a:cxn ang="0">
                    <a:pos x="174" y="574"/>
                  </a:cxn>
                  <a:cxn ang="0">
                    <a:pos x="216" y="638"/>
                  </a:cxn>
                  <a:cxn ang="0">
                    <a:pos x="206" y="548"/>
                  </a:cxn>
                  <a:cxn ang="0">
                    <a:pos x="233" y="578"/>
                  </a:cxn>
                  <a:cxn ang="0">
                    <a:pos x="258" y="631"/>
                  </a:cxn>
                  <a:cxn ang="0">
                    <a:pos x="275" y="638"/>
                  </a:cxn>
                  <a:cxn ang="0">
                    <a:pos x="261" y="627"/>
                  </a:cxn>
                  <a:cxn ang="0">
                    <a:pos x="240" y="604"/>
                  </a:cxn>
                  <a:cxn ang="0">
                    <a:pos x="240" y="551"/>
                  </a:cxn>
                  <a:cxn ang="0">
                    <a:pos x="251" y="578"/>
                  </a:cxn>
                  <a:cxn ang="0">
                    <a:pos x="289" y="604"/>
                  </a:cxn>
                  <a:cxn ang="0">
                    <a:pos x="282" y="597"/>
                  </a:cxn>
                  <a:cxn ang="0">
                    <a:pos x="258" y="582"/>
                  </a:cxn>
                  <a:cxn ang="0">
                    <a:pos x="247" y="548"/>
                  </a:cxn>
                  <a:cxn ang="0">
                    <a:pos x="258" y="521"/>
                  </a:cxn>
                  <a:cxn ang="0">
                    <a:pos x="240" y="517"/>
                  </a:cxn>
                  <a:cxn ang="0">
                    <a:pos x="171" y="540"/>
                  </a:cxn>
                  <a:cxn ang="0">
                    <a:pos x="192" y="517"/>
                  </a:cxn>
                  <a:cxn ang="0">
                    <a:pos x="202" y="533"/>
                  </a:cxn>
                  <a:cxn ang="0">
                    <a:pos x="206" y="506"/>
                  </a:cxn>
                  <a:cxn ang="0">
                    <a:pos x="209" y="499"/>
                  </a:cxn>
                  <a:cxn ang="0">
                    <a:pos x="206" y="491"/>
                  </a:cxn>
                  <a:cxn ang="0">
                    <a:pos x="202" y="480"/>
                  </a:cxn>
                  <a:cxn ang="0">
                    <a:pos x="202" y="476"/>
                  </a:cxn>
                  <a:cxn ang="0">
                    <a:pos x="192" y="472"/>
                  </a:cxn>
                  <a:cxn ang="0">
                    <a:pos x="98" y="23"/>
                  </a:cxn>
                  <a:cxn ang="0">
                    <a:pos x="101" y="4"/>
                  </a:cxn>
                  <a:cxn ang="0">
                    <a:pos x="87" y="0"/>
                  </a:cxn>
                  <a:cxn ang="0">
                    <a:pos x="80" y="11"/>
                  </a:cxn>
                  <a:cxn ang="0">
                    <a:pos x="84" y="23"/>
                  </a:cxn>
                  <a:cxn ang="0">
                    <a:pos x="178" y="461"/>
                  </a:cxn>
                </a:cxnLst>
                <a:rect l="0" t="0" r="r" b="b"/>
                <a:pathLst>
                  <a:path w="290" h="704">
                    <a:moveTo>
                      <a:pt x="178" y="461"/>
                    </a:moveTo>
                    <a:lnTo>
                      <a:pt x="171" y="476"/>
                    </a:lnTo>
                    <a:lnTo>
                      <a:pt x="171" y="487"/>
                    </a:lnTo>
                    <a:lnTo>
                      <a:pt x="160" y="499"/>
                    </a:lnTo>
                    <a:lnTo>
                      <a:pt x="157" y="461"/>
                    </a:lnTo>
                    <a:lnTo>
                      <a:pt x="146" y="446"/>
                    </a:lnTo>
                    <a:lnTo>
                      <a:pt x="150" y="446"/>
                    </a:lnTo>
                    <a:lnTo>
                      <a:pt x="150" y="442"/>
                    </a:lnTo>
                    <a:lnTo>
                      <a:pt x="150" y="438"/>
                    </a:lnTo>
                    <a:lnTo>
                      <a:pt x="153" y="427"/>
                    </a:lnTo>
                    <a:lnTo>
                      <a:pt x="157" y="419"/>
                    </a:lnTo>
                    <a:lnTo>
                      <a:pt x="136" y="389"/>
                    </a:lnTo>
                    <a:lnTo>
                      <a:pt x="160" y="385"/>
                    </a:lnTo>
                    <a:lnTo>
                      <a:pt x="136" y="378"/>
                    </a:lnTo>
                    <a:lnTo>
                      <a:pt x="136" y="321"/>
                    </a:lnTo>
                    <a:lnTo>
                      <a:pt x="77" y="321"/>
                    </a:lnTo>
                    <a:lnTo>
                      <a:pt x="87" y="415"/>
                    </a:lnTo>
                    <a:lnTo>
                      <a:pt x="112" y="442"/>
                    </a:lnTo>
                    <a:lnTo>
                      <a:pt x="105" y="446"/>
                    </a:lnTo>
                    <a:lnTo>
                      <a:pt x="105" y="457"/>
                    </a:lnTo>
                    <a:lnTo>
                      <a:pt x="87" y="472"/>
                    </a:lnTo>
                    <a:lnTo>
                      <a:pt x="87" y="480"/>
                    </a:lnTo>
                    <a:lnTo>
                      <a:pt x="87" y="487"/>
                    </a:lnTo>
                    <a:lnTo>
                      <a:pt x="87" y="495"/>
                    </a:lnTo>
                    <a:lnTo>
                      <a:pt x="98" y="525"/>
                    </a:lnTo>
                    <a:lnTo>
                      <a:pt x="108" y="567"/>
                    </a:lnTo>
                    <a:lnTo>
                      <a:pt x="105" y="608"/>
                    </a:lnTo>
                    <a:lnTo>
                      <a:pt x="98" y="635"/>
                    </a:lnTo>
                    <a:lnTo>
                      <a:pt x="101" y="638"/>
                    </a:lnTo>
                    <a:lnTo>
                      <a:pt x="98" y="653"/>
                    </a:lnTo>
                    <a:lnTo>
                      <a:pt x="101" y="672"/>
                    </a:lnTo>
                    <a:lnTo>
                      <a:pt x="108" y="676"/>
                    </a:lnTo>
                    <a:lnTo>
                      <a:pt x="94" y="680"/>
                    </a:lnTo>
                    <a:lnTo>
                      <a:pt x="98" y="699"/>
                    </a:lnTo>
                    <a:lnTo>
                      <a:pt x="56" y="684"/>
                    </a:lnTo>
                    <a:lnTo>
                      <a:pt x="28" y="684"/>
                    </a:lnTo>
                    <a:lnTo>
                      <a:pt x="0" y="691"/>
                    </a:lnTo>
                    <a:lnTo>
                      <a:pt x="32" y="699"/>
                    </a:lnTo>
                    <a:lnTo>
                      <a:pt x="272" y="703"/>
                    </a:lnTo>
                    <a:lnTo>
                      <a:pt x="272" y="653"/>
                    </a:lnTo>
                    <a:lnTo>
                      <a:pt x="181" y="627"/>
                    </a:lnTo>
                    <a:lnTo>
                      <a:pt x="174" y="574"/>
                    </a:lnTo>
                    <a:lnTo>
                      <a:pt x="199" y="555"/>
                    </a:lnTo>
                    <a:lnTo>
                      <a:pt x="216" y="638"/>
                    </a:lnTo>
                    <a:lnTo>
                      <a:pt x="226" y="642"/>
                    </a:lnTo>
                    <a:lnTo>
                      <a:pt x="206" y="548"/>
                    </a:lnTo>
                    <a:lnTo>
                      <a:pt x="226" y="536"/>
                    </a:lnTo>
                    <a:lnTo>
                      <a:pt x="233" y="578"/>
                    </a:lnTo>
                    <a:lnTo>
                      <a:pt x="240" y="608"/>
                    </a:lnTo>
                    <a:lnTo>
                      <a:pt x="258" y="631"/>
                    </a:lnTo>
                    <a:lnTo>
                      <a:pt x="268" y="638"/>
                    </a:lnTo>
                    <a:lnTo>
                      <a:pt x="275" y="638"/>
                    </a:lnTo>
                    <a:lnTo>
                      <a:pt x="275" y="631"/>
                    </a:lnTo>
                    <a:lnTo>
                      <a:pt x="261" y="627"/>
                    </a:lnTo>
                    <a:lnTo>
                      <a:pt x="247" y="612"/>
                    </a:lnTo>
                    <a:lnTo>
                      <a:pt x="240" y="604"/>
                    </a:lnTo>
                    <a:lnTo>
                      <a:pt x="237" y="574"/>
                    </a:lnTo>
                    <a:lnTo>
                      <a:pt x="240" y="551"/>
                    </a:lnTo>
                    <a:lnTo>
                      <a:pt x="240" y="563"/>
                    </a:lnTo>
                    <a:lnTo>
                      <a:pt x="251" y="578"/>
                    </a:lnTo>
                    <a:lnTo>
                      <a:pt x="268" y="597"/>
                    </a:lnTo>
                    <a:lnTo>
                      <a:pt x="289" y="604"/>
                    </a:lnTo>
                    <a:lnTo>
                      <a:pt x="289" y="601"/>
                    </a:lnTo>
                    <a:lnTo>
                      <a:pt x="282" y="597"/>
                    </a:lnTo>
                    <a:lnTo>
                      <a:pt x="268" y="593"/>
                    </a:lnTo>
                    <a:lnTo>
                      <a:pt x="258" y="582"/>
                    </a:lnTo>
                    <a:lnTo>
                      <a:pt x="251" y="563"/>
                    </a:lnTo>
                    <a:lnTo>
                      <a:pt x="247" y="548"/>
                    </a:lnTo>
                    <a:lnTo>
                      <a:pt x="261" y="533"/>
                    </a:lnTo>
                    <a:lnTo>
                      <a:pt x="258" y="521"/>
                    </a:lnTo>
                    <a:lnTo>
                      <a:pt x="258" y="517"/>
                    </a:lnTo>
                    <a:lnTo>
                      <a:pt x="240" y="517"/>
                    </a:lnTo>
                    <a:lnTo>
                      <a:pt x="226" y="525"/>
                    </a:lnTo>
                    <a:lnTo>
                      <a:pt x="171" y="540"/>
                    </a:lnTo>
                    <a:lnTo>
                      <a:pt x="185" y="517"/>
                    </a:lnTo>
                    <a:lnTo>
                      <a:pt x="192" y="517"/>
                    </a:lnTo>
                    <a:lnTo>
                      <a:pt x="192" y="533"/>
                    </a:lnTo>
                    <a:lnTo>
                      <a:pt x="202" y="533"/>
                    </a:lnTo>
                    <a:lnTo>
                      <a:pt x="199" y="517"/>
                    </a:lnTo>
                    <a:lnTo>
                      <a:pt x="206" y="506"/>
                    </a:lnTo>
                    <a:lnTo>
                      <a:pt x="209" y="502"/>
                    </a:lnTo>
                    <a:lnTo>
                      <a:pt x="209" y="499"/>
                    </a:lnTo>
                    <a:lnTo>
                      <a:pt x="209" y="495"/>
                    </a:lnTo>
                    <a:lnTo>
                      <a:pt x="206" y="491"/>
                    </a:lnTo>
                    <a:lnTo>
                      <a:pt x="206" y="487"/>
                    </a:lnTo>
                    <a:lnTo>
                      <a:pt x="202" y="480"/>
                    </a:lnTo>
                    <a:lnTo>
                      <a:pt x="199" y="480"/>
                    </a:lnTo>
                    <a:lnTo>
                      <a:pt x="202" y="476"/>
                    </a:lnTo>
                    <a:lnTo>
                      <a:pt x="199" y="472"/>
                    </a:lnTo>
                    <a:lnTo>
                      <a:pt x="192" y="472"/>
                    </a:lnTo>
                    <a:lnTo>
                      <a:pt x="98" y="49"/>
                    </a:lnTo>
                    <a:lnTo>
                      <a:pt x="98" y="23"/>
                    </a:lnTo>
                    <a:lnTo>
                      <a:pt x="101" y="19"/>
                    </a:lnTo>
                    <a:lnTo>
                      <a:pt x="101" y="4"/>
                    </a:lnTo>
                    <a:lnTo>
                      <a:pt x="94" y="0"/>
                    </a:lnTo>
                    <a:lnTo>
                      <a:pt x="87" y="0"/>
                    </a:lnTo>
                    <a:lnTo>
                      <a:pt x="80" y="4"/>
                    </a:lnTo>
                    <a:lnTo>
                      <a:pt x="80" y="11"/>
                    </a:lnTo>
                    <a:lnTo>
                      <a:pt x="80" y="19"/>
                    </a:lnTo>
                    <a:lnTo>
                      <a:pt x="84" y="23"/>
                    </a:lnTo>
                    <a:lnTo>
                      <a:pt x="87" y="34"/>
                    </a:lnTo>
                    <a:lnTo>
                      <a:pt x="178" y="461"/>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grpSp>
        <p:sp>
          <p:nvSpPr>
            <p:cNvPr id="34" name="Freeform 511"/>
            <p:cNvSpPr>
              <a:spLocks/>
            </p:cNvSpPr>
            <p:nvPr/>
          </p:nvSpPr>
          <p:spPr bwMode="auto">
            <a:xfrm>
              <a:off x="3083" y="2534"/>
              <a:ext cx="304" cy="96"/>
            </a:xfrm>
            <a:custGeom>
              <a:avLst/>
              <a:gdLst/>
              <a:ahLst/>
              <a:cxnLst>
                <a:cxn ang="0">
                  <a:pos x="303" y="38"/>
                </a:cxn>
                <a:cxn ang="0">
                  <a:pos x="279" y="31"/>
                </a:cxn>
                <a:cxn ang="0">
                  <a:pos x="254" y="27"/>
                </a:cxn>
                <a:cxn ang="0">
                  <a:pos x="213" y="23"/>
                </a:cxn>
                <a:cxn ang="0">
                  <a:pos x="199" y="27"/>
                </a:cxn>
                <a:cxn ang="0">
                  <a:pos x="164" y="38"/>
                </a:cxn>
                <a:cxn ang="0">
                  <a:pos x="133" y="50"/>
                </a:cxn>
                <a:cxn ang="0">
                  <a:pos x="115" y="53"/>
                </a:cxn>
                <a:cxn ang="0">
                  <a:pos x="91" y="57"/>
                </a:cxn>
                <a:cxn ang="0">
                  <a:pos x="77" y="76"/>
                </a:cxn>
                <a:cxn ang="0">
                  <a:pos x="67" y="76"/>
                </a:cxn>
                <a:cxn ang="0">
                  <a:pos x="46" y="80"/>
                </a:cxn>
                <a:cxn ang="0">
                  <a:pos x="0" y="95"/>
                </a:cxn>
                <a:cxn ang="0">
                  <a:pos x="7" y="91"/>
                </a:cxn>
                <a:cxn ang="0">
                  <a:pos x="21" y="91"/>
                </a:cxn>
                <a:cxn ang="0">
                  <a:pos x="39" y="76"/>
                </a:cxn>
                <a:cxn ang="0">
                  <a:pos x="42" y="68"/>
                </a:cxn>
                <a:cxn ang="0">
                  <a:pos x="67" y="57"/>
                </a:cxn>
                <a:cxn ang="0">
                  <a:pos x="77" y="31"/>
                </a:cxn>
                <a:cxn ang="0">
                  <a:pos x="94" y="31"/>
                </a:cxn>
                <a:cxn ang="0">
                  <a:pos x="129" y="23"/>
                </a:cxn>
                <a:cxn ang="0">
                  <a:pos x="160" y="8"/>
                </a:cxn>
                <a:cxn ang="0">
                  <a:pos x="209" y="0"/>
                </a:cxn>
                <a:cxn ang="0">
                  <a:pos x="251" y="0"/>
                </a:cxn>
                <a:cxn ang="0">
                  <a:pos x="275" y="8"/>
                </a:cxn>
                <a:cxn ang="0">
                  <a:pos x="296" y="16"/>
                </a:cxn>
                <a:cxn ang="0">
                  <a:pos x="303" y="38"/>
                </a:cxn>
                <a:cxn ang="0">
                  <a:pos x="303" y="38"/>
                </a:cxn>
              </a:cxnLst>
              <a:rect l="0" t="0" r="r" b="b"/>
              <a:pathLst>
                <a:path w="304" h="96">
                  <a:moveTo>
                    <a:pt x="303" y="38"/>
                  </a:moveTo>
                  <a:lnTo>
                    <a:pt x="279" y="31"/>
                  </a:lnTo>
                  <a:lnTo>
                    <a:pt x="254" y="27"/>
                  </a:lnTo>
                  <a:lnTo>
                    <a:pt x="213" y="23"/>
                  </a:lnTo>
                  <a:lnTo>
                    <a:pt x="199" y="27"/>
                  </a:lnTo>
                  <a:lnTo>
                    <a:pt x="164" y="38"/>
                  </a:lnTo>
                  <a:lnTo>
                    <a:pt x="133" y="50"/>
                  </a:lnTo>
                  <a:lnTo>
                    <a:pt x="115" y="53"/>
                  </a:lnTo>
                  <a:lnTo>
                    <a:pt x="91" y="57"/>
                  </a:lnTo>
                  <a:lnTo>
                    <a:pt x="77" y="76"/>
                  </a:lnTo>
                  <a:lnTo>
                    <a:pt x="67" y="76"/>
                  </a:lnTo>
                  <a:lnTo>
                    <a:pt x="46" y="80"/>
                  </a:lnTo>
                  <a:lnTo>
                    <a:pt x="0" y="95"/>
                  </a:lnTo>
                  <a:lnTo>
                    <a:pt x="7" y="91"/>
                  </a:lnTo>
                  <a:lnTo>
                    <a:pt x="21" y="91"/>
                  </a:lnTo>
                  <a:lnTo>
                    <a:pt x="39" y="76"/>
                  </a:lnTo>
                  <a:lnTo>
                    <a:pt x="42" y="68"/>
                  </a:lnTo>
                  <a:lnTo>
                    <a:pt x="67" y="57"/>
                  </a:lnTo>
                  <a:lnTo>
                    <a:pt x="77" y="31"/>
                  </a:lnTo>
                  <a:lnTo>
                    <a:pt x="94" y="31"/>
                  </a:lnTo>
                  <a:lnTo>
                    <a:pt x="129" y="23"/>
                  </a:lnTo>
                  <a:lnTo>
                    <a:pt x="160" y="8"/>
                  </a:lnTo>
                  <a:lnTo>
                    <a:pt x="209" y="0"/>
                  </a:lnTo>
                  <a:lnTo>
                    <a:pt x="251" y="0"/>
                  </a:lnTo>
                  <a:lnTo>
                    <a:pt x="275" y="8"/>
                  </a:lnTo>
                  <a:lnTo>
                    <a:pt x="296" y="16"/>
                  </a:lnTo>
                  <a:lnTo>
                    <a:pt x="303" y="38"/>
                  </a:lnTo>
                  <a:close/>
                </a:path>
              </a:pathLst>
            </a:custGeom>
            <a:solidFill>
              <a:srgbClr val="EEEEEE"/>
            </a:solidFill>
            <a:ln w="3175" cap="flat">
              <a:noFill/>
              <a:prstDash val="solid"/>
              <a:round/>
              <a:headEnd/>
              <a:tailEnd/>
            </a:ln>
            <a:effectLst/>
          </p:spPr>
          <p:txBody>
            <a:bodyPr wrap="none" anchor="ctr">
              <a:spAutoFit/>
            </a:bodyPr>
            <a:lstStyle/>
            <a:p>
              <a:endParaRPr lang="zh-CN" altLang="en-US"/>
            </a:p>
          </p:txBody>
        </p:sp>
        <p:sp>
          <p:nvSpPr>
            <p:cNvPr id="35" name="Freeform 512"/>
            <p:cNvSpPr>
              <a:spLocks/>
            </p:cNvSpPr>
            <p:nvPr/>
          </p:nvSpPr>
          <p:spPr bwMode="auto">
            <a:xfrm>
              <a:off x="3000" y="2349"/>
              <a:ext cx="370" cy="239"/>
            </a:xfrm>
            <a:custGeom>
              <a:avLst/>
              <a:gdLst/>
              <a:ahLst/>
              <a:cxnLst>
                <a:cxn ang="0">
                  <a:pos x="341" y="12"/>
                </a:cxn>
                <a:cxn ang="0">
                  <a:pos x="348" y="0"/>
                </a:cxn>
                <a:cxn ang="0">
                  <a:pos x="320" y="4"/>
                </a:cxn>
                <a:cxn ang="0">
                  <a:pos x="292" y="8"/>
                </a:cxn>
                <a:cxn ang="0">
                  <a:pos x="268" y="8"/>
                </a:cxn>
                <a:cxn ang="0">
                  <a:pos x="219" y="15"/>
                </a:cxn>
                <a:cxn ang="0">
                  <a:pos x="174" y="34"/>
                </a:cxn>
                <a:cxn ang="0">
                  <a:pos x="146" y="49"/>
                </a:cxn>
                <a:cxn ang="0">
                  <a:pos x="101" y="53"/>
                </a:cxn>
                <a:cxn ang="0">
                  <a:pos x="73" y="65"/>
                </a:cxn>
                <a:cxn ang="0">
                  <a:pos x="73" y="95"/>
                </a:cxn>
                <a:cxn ang="0">
                  <a:pos x="38" y="106"/>
                </a:cxn>
                <a:cxn ang="0">
                  <a:pos x="24" y="114"/>
                </a:cxn>
                <a:cxn ang="0">
                  <a:pos x="24" y="136"/>
                </a:cxn>
                <a:cxn ang="0">
                  <a:pos x="17" y="140"/>
                </a:cxn>
                <a:cxn ang="0">
                  <a:pos x="0" y="167"/>
                </a:cxn>
                <a:cxn ang="0">
                  <a:pos x="17" y="155"/>
                </a:cxn>
                <a:cxn ang="0">
                  <a:pos x="38" y="155"/>
                </a:cxn>
                <a:cxn ang="0">
                  <a:pos x="45" y="155"/>
                </a:cxn>
                <a:cxn ang="0">
                  <a:pos x="45" y="129"/>
                </a:cxn>
                <a:cxn ang="0">
                  <a:pos x="73" y="133"/>
                </a:cxn>
                <a:cxn ang="0">
                  <a:pos x="87" y="133"/>
                </a:cxn>
                <a:cxn ang="0">
                  <a:pos x="87" y="102"/>
                </a:cxn>
                <a:cxn ang="0">
                  <a:pos x="132" y="114"/>
                </a:cxn>
                <a:cxn ang="0">
                  <a:pos x="177" y="125"/>
                </a:cxn>
                <a:cxn ang="0">
                  <a:pos x="167" y="140"/>
                </a:cxn>
                <a:cxn ang="0">
                  <a:pos x="157" y="151"/>
                </a:cxn>
                <a:cxn ang="0">
                  <a:pos x="129" y="155"/>
                </a:cxn>
                <a:cxn ang="0">
                  <a:pos x="111" y="159"/>
                </a:cxn>
                <a:cxn ang="0">
                  <a:pos x="111" y="185"/>
                </a:cxn>
                <a:cxn ang="0">
                  <a:pos x="66" y="185"/>
                </a:cxn>
                <a:cxn ang="0">
                  <a:pos x="56" y="193"/>
                </a:cxn>
                <a:cxn ang="0">
                  <a:pos x="56" y="212"/>
                </a:cxn>
                <a:cxn ang="0">
                  <a:pos x="35" y="216"/>
                </a:cxn>
                <a:cxn ang="0">
                  <a:pos x="21" y="227"/>
                </a:cxn>
                <a:cxn ang="0">
                  <a:pos x="7" y="238"/>
                </a:cxn>
                <a:cxn ang="0">
                  <a:pos x="28" y="231"/>
                </a:cxn>
                <a:cxn ang="0">
                  <a:pos x="42" y="231"/>
                </a:cxn>
                <a:cxn ang="0">
                  <a:pos x="56" y="231"/>
                </a:cxn>
                <a:cxn ang="0">
                  <a:pos x="63" y="231"/>
                </a:cxn>
                <a:cxn ang="0">
                  <a:pos x="59" y="212"/>
                </a:cxn>
                <a:cxn ang="0">
                  <a:pos x="66" y="208"/>
                </a:cxn>
                <a:cxn ang="0">
                  <a:pos x="97" y="208"/>
                </a:cxn>
                <a:cxn ang="0">
                  <a:pos x="115" y="208"/>
                </a:cxn>
                <a:cxn ang="0">
                  <a:pos x="129" y="201"/>
                </a:cxn>
                <a:cxn ang="0">
                  <a:pos x="129" y="185"/>
                </a:cxn>
                <a:cxn ang="0">
                  <a:pos x="163" y="189"/>
                </a:cxn>
                <a:cxn ang="0">
                  <a:pos x="195" y="185"/>
                </a:cxn>
                <a:cxn ang="0">
                  <a:pos x="216" y="178"/>
                </a:cxn>
                <a:cxn ang="0">
                  <a:pos x="247" y="170"/>
                </a:cxn>
                <a:cxn ang="0">
                  <a:pos x="282" y="163"/>
                </a:cxn>
                <a:cxn ang="0">
                  <a:pos x="334" y="170"/>
                </a:cxn>
                <a:cxn ang="0">
                  <a:pos x="369" y="178"/>
                </a:cxn>
                <a:cxn ang="0">
                  <a:pos x="365" y="170"/>
                </a:cxn>
                <a:cxn ang="0">
                  <a:pos x="344" y="133"/>
                </a:cxn>
                <a:cxn ang="0">
                  <a:pos x="334" y="95"/>
                </a:cxn>
                <a:cxn ang="0">
                  <a:pos x="330" y="46"/>
                </a:cxn>
                <a:cxn ang="0">
                  <a:pos x="341" y="12"/>
                </a:cxn>
                <a:cxn ang="0">
                  <a:pos x="341" y="12"/>
                </a:cxn>
              </a:cxnLst>
              <a:rect l="0" t="0" r="r" b="b"/>
              <a:pathLst>
                <a:path w="370" h="239">
                  <a:moveTo>
                    <a:pt x="341" y="12"/>
                  </a:moveTo>
                  <a:lnTo>
                    <a:pt x="348" y="0"/>
                  </a:lnTo>
                  <a:lnTo>
                    <a:pt x="320" y="4"/>
                  </a:lnTo>
                  <a:lnTo>
                    <a:pt x="292" y="8"/>
                  </a:lnTo>
                  <a:lnTo>
                    <a:pt x="268" y="8"/>
                  </a:lnTo>
                  <a:lnTo>
                    <a:pt x="219" y="15"/>
                  </a:lnTo>
                  <a:lnTo>
                    <a:pt x="174" y="34"/>
                  </a:lnTo>
                  <a:lnTo>
                    <a:pt x="146" y="49"/>
                  </a:lnTo>
                  <a:lnTo>
                    <a:pt x="101" y="53"/>
                  </a:lnTo>
                  <a:lnTo>
                    <a:pt x="73" y="65"/>
                  </a:lnTo>
                  <a:lnTo>
                    <a:pt x="73" y="95"/>
                  </a:lnTo>
                  <a:lnTo>
                    <a:pt x="38" y="106"/>
                  </a:lnTo>
                  <a:lnTo>
                    <a:pt x="24" y="114"/>
                  </a:lnTo>
                  <a:lnTo>
                    <a:pt x="24" y="136"/>
                  </a:lnTo>
                  <a:lnTo>
                    <a:pt x="17" y="140"/>
                  </a:lnTo>
                  <a:lnTo>
                    <a:pt x="0" y="167"/>
                  </a:lnTo>
                  <a:lnTo>
                    <a:pt x="17" y="155"/>
                  </a:lnTo>
                  <a:lnTo>
                    <a:pt x="38" y="155"/>
                  </a:lnTo>
                  <a:lnTo>
                    <a:pt x="45" y="155"/>
                  </a:lnTo>
                  <a:lnTo>
                    <a:pt x="45" y="129"/>
                  </a:lnTo>
                  <a:lnTo>
                    <a:pt x="73" y="133"/>
                  </a:lnTo>
                  <a:lnTo>
                    <a:pt x="87" y="133"/>
                  </a:lnTo>
                  <a:lnTo>
                    <a:pt x="87" y="102"/>
                  </a:lnTo>
                  <a:lnTo>
                    <a:pt x="132" y="114"/>
                  </a:lnTo>
                  <a:lnTo>
                    <a:pt x="177" y="125"/>
                  </a:lnTo>
                  <a:lnTo>
                    <a:pt x="167" y="140"/>
                  </a:lnTo>
                  <a:lnTo>
                    <a:pt x="157" y="151"/>
                  </a:lnTo>
                  <a:lnTo>
                    <a:pt x="129" y="155"/>
                  </a:lnTo>
                  <a:lnTo>
                    <a:pt x="111" y="159"/>
                  </a:lnTo>
                  <a:lnTo>
                    <a:pt x="111" y="185"/>
                  </a:lnTo>
                  <a:lnTo>
                    <a:pt x="66" y="185"/>
                  </a:lnTo>
                  <a:lnTo>
                    <a:pt x="56" y="193"/>
                  </a:lnTo>
                  <a:lnTo>
                    <a:pt x="56" y="212"/>
                  </a:lnTo>
                  <a:lnTo>
                    <a:pt x="35" y="216"/>
                  </a:lnTo>
                  <a:lnTo>
                    <a:pt x="21" y="227"/>
                  </a:lnTo>
                  <a:lnTo>
                    <a:pt x="7" y="238"/>
                  </a:lnTo>
                  <a:lnTo>
                    <a:pt x="28" y="231"/>
                  </a:lnTo>
                  <a:lnTo>
                    <a:pt x="42" y="231"/>
                  </a:lnTo>
                  <a:lnTo>
                    <a:pt x="56" y="231"/>
                  </a:lnTo>
                  <a:lnTo>
                    <a:pt x="63" y="231"/>
                  </a:lnTo>
                  <a:lnTo>
                    <a:pt x="59" y="212"/>
                  </a:lnTo>
                  <a:lnTo>
                    <a:pt x="66" y="208"/>
                  </a:lnTo>
                  <a:lnTo>
                    <a:pt x="97" y="208"/>
                  </a:lnTo>
                  <a:lnTo>
                    <a:pt x="115" y="208"/>
                  </a:lnTo>
                  <a:lnTo>
                    <a:pt x="129" y="201"/>
                  </a:lnTo>
                  <a:lnTo>
                    <a:pt x="129" y="185"/>
                  </a:lnTo>
                  <a:lnTo>
                    <a:pt x="163" y="189"/>
                  </a:lnTo>
                  <a:lnTo>
                    <a:pt x="195" y="185"/>
                  </a:lnTo>
                  <a:lnTo>
                    <a:pt x="216" y="178"/>
                  </a:lnTo>
                  <a:lnTo>
                    <a:pt x="247" y="170"/>
                  </a:lnTo>
                  <a:lnTo>
                    <a:pt x="282" y="163"/>
                  </a:lnTo>
                  <a:lnTo>
                    <a:pt x="334" y="170"/>
                  </a:lnTo>
                  <a:lnTo>
                    <a:pt x="369" y="178"/>
                  </a:lnTo>
                  <a:lnTo>
                    <a:pt x="365" y="170"/>
                  </a:lnTo>
                  <a:lnTo>
                    <a:pt x="344" y="133"/>
                  </a:lnTo>
                  <a:lnTo>
                    <a:pt x="334" y="95"/>
                  </a:lnTo>
                  <a:lnTo>
                    <a:pt x="330" y="46"/>
                  </a:lnTo>
                  <a:lnTo>
                    <a:pt x="341" y="12"/>
                  </a:lnTo>
                  <a:close/>
                </a:path>
              </a:pathLst>
            </a:custGeom>
            <a:solidFill>
              <a:srgbClr val="BBBBBB"/>
            </a:solidFill>
            <a:ln w="3175" cap="flat">
              <a:noFill/>
              <a:prstDash val="solid"/>
              <a:round/>
              <a:headEnd/>
              <a:tailEnd/>
            </a:ln>
            <a:effectLst/>
          </p:spPr>
          <p:txBody>
            <a:bodyPr wrap="none" anchor="ctr">
              <a:spAutoFit/>
            </a:bodyPr>
            <a:lstStyle/>
            <a:p>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ppt_x</p:attrName>
                                        </p:attrNameLst>
                                      </p:cBhvr>
                                      <p:tavLst>
                                        <p:tav tm="0">
                                          <p:val>
                                            <p:strVal val="#ppt_x-.2"/>
                                          </p:val>
                                        </p:tav>
                                        <p:tav tm="100000">
                                          <p:val>
                                            <p:strVal val="#ppt_x"/>
                                          </p:val>
                                        </p:tav>
                                      </p:tavLst>
                                    </p:anim>
                                    <p:anim calcmode="lin" valueType="num">
                                      <p:cBhvr>
                                        <p:cTn id="1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20"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任务一    园路基础知识  </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任务二    园路的线形设计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园路的结构设计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3"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a:srcRect/>
          <a:stretch>
            <a:fillRect/>
          </a:stretch>
        </p:blipFill>
        <p:spPr bwMode="auto">
          <a:xfrm>
            <a:off x="-285758" y="1143249"/>
            <a:ext cx="2380957" cy="5525818"/>
          </a:xfrm>
          <a:prstGeom prst="rect">
            <a:avLst/>
          </a:prstGeom>
          <a:noFill/>
        </p:spPr>
      </p:pic>
      <p:grpSp>
        <p:nvGrpSpPr>
          <p:cNvPr id="57" name="Group 835"/>
          <p:cNvGrpSpPr>
            <a:grpSpLocks/>
          </p:cNvGrpSpPr>
          <p:nvPr/>
        </p:nvGrpSpPr>
        <p:grpSpPr bwMode="auto">
          <a:xfrm rot="5035063" flipH="1">
            <a:off x="994134" y="1467020"/>
            <a:ext cx="869950" cy="723900"/>
            <a:chOff x="7969" y="2554"/>
            <a:chExt cx="817" cy="741"/>
          </a:xfrm>
        </p:grpSpPr>
        <p:grpSp>
          <p:nvGrpSpPr>
            <p:cNvPr id="58" name="Group 825"/>
            <p:cNvGrpSpPr>
              <a:grpSpLocks/>
            </p:cNvGrpSpPr>
            <p:nvPr/>
          </p:nvGrpSpPr>
          <p:grpSpPr bwMode="auto">
            <a:xfrm>
              <a:off x="8376" y="2554"/>
              <a:ext cx="410" cy="741"/>
              <a:chOff x="9617" y="1237"/>
              <a:chExt cx="1451" cy="2620"/>
            </a:xfrm>
          </p:grpSpPr>
          <p:sp>
            <p:nvSpPr>
              <p:cNvPr id="6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headEnd/>
                <a:tailEnd/>
              </a:ln>
            </p:spPr>
            <p:txBody>
              <a:bodyPr/>
              <a:lstStyle/>
              <a:p>
                <a:endParaRPr lang="zh-CN" altLang="en-US"/>
              </a:p>
            </p:txBody>
          </p:sp>
          <p:sp>
            <p:nvSpPr>
              <p:cNvPr id="63"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headEnd/>
                <a:tailEnd/>
              </a:ln>
            </p:spPr>
            <p:txBody>
              <a:bodyPr/>
              <a:lstStyle/>
              <a:p>
                <a:endParaRPr lang="zh-CN" altLang="en-US"/>
              </a:p>
            </p:txBody>
          </p:sp>
        </p:grpSp>
        <p:grpSp>
          <p:nvGrpSpPr>
            <p:cNvPr id="59" name="Group 824"/>
            <p:cNvGrpSpPr>
              <a:grpSpLocks/>
            </p:cNvGrpSpPr>
            <p:nvPr/>
          </p:nvGrpSpPr>
          <p:grpSpPr bwMode="auto">
            <a:xfrm>
              <a:off x="7969" y="2554"/>
              <a:ext cx="409" cy="741"/>
              <a:chOff x="8179" y="1237"/>
              <a:chExt cx="1448" cy="2620"/>
            </a:xfrm>
          </p:grpSpPr>
          <p:sp>
            <p:nvSpPr>
              <p:cNvPr id="6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headEnd/>
                <a:tailEnd/>
              </a:ln>
            </p:spPr>
            <p:txBody>
              <a:bodyPr/>
              <a:lstStyle/>
              <a:p>
                <a:endParaRPr lang="zh-CN" altLang="en-US"/>
              </a:p>
            </p:txBody>
          </p:sp>
          <p:sp>
            <p:nvSpPr>
              <p:cNvPr id="6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headEnd/>
                <a:tailEnd/>
              </a:ln>
            </p:spPr>
            <p:txBody>
              <a:bodyPr/>
              <a:lstStyle/>
              <a:p>
                <a:endParaRPr lang="zh-CN" altLang="en-US"/>
              </a:p>
            </p:txBody>
          </p:sp>
        </p:grpSp>
      </p:grpSp>
    </p:spTree>
    <p:extLst>
      <p:ext uri="{BB962C8B-B14F-4D97-AF65-F5344CB8AC3E}">
        <p14:creationId xmlns="" xmlns:p14="http://schemas.microsoft.com/office/powerpoint/2010/main" val="1858932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6" presetClass="emph" presetSubtype="0" repeatCount="indefinite" autoRev="1" fill="hold" nodeType="withEffect">
                                  <p:stCondLst>
                                    <p:cond delay="0"/>
                                  </p:stCondLst>
                                  <p:childTnLst>
                                    <p:animScale>
                                      <p:cBhvr>
                                        <p:cTn id="24" dur="500" fill="hold"/>
                                        <p:tgtEl>
                                          <p:spTgt spid="57"/>
                                        </p:tgtEl>
                                      </p:cBhvr>
                                      <p:by x="100000" y="60000"/>
                                    </p:animScale>
                                  </p:childTnLst>
                                </p:cTn>
                              </p:par>
                              <p:par>
                                <p:cTn id="25" presetID="0" presetClass="path" presetSubtype="0" accel="50000" decel="50000" fill="hold" nodeType="withEffect">
                                  <p:stCondLst>
                                    <p:cond delay="0"/>
                                  </p:stCondLst>
                                  <p:childTnLst>
                                    <p:animMotion origin="layout" path="M 8.33333E-7 -4.62428E-7 C 0.02578 -0.0326 0.05156 -0.0652 0.05716 -0.04879 C 0.06276 -0.03237 0.0306 0.06405 0.03333 0.09919 C 0.03606 0.13433 0.05859 0.1674 0.07382 0.16277 C 0.08906 0.15815 0.10494 0.08601 0.125 0.07191 C 0.14505 0.0578 0.18255 0.07722 0.19401 0.07815 " pathEditMode="relative" ptsTypes="aaaaaA">
                                      <p:cBhvr>
                                        <p:cTn id="26" dur="3000" fill="hold"/>
                                        <p:tgtEl>
                                          <p:spTgt spid="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336498" y="1424067"/>
            <a:ext cx="6310859" cy="478186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园路路线平面图主要表示园路的平面布置情况，包括园路所在范围内的地形及建筑设施、路面宽度与高程，如图</a:t>
            </a:r>
            <a:r>
              <a:rPr lang="en-US" sz="1500" dirty="0" smtClean="0">
                <a:solidFill>
                  <a:schemeClr val="tx1"/>
                </a:solidFill>
                <a:latin typeface="微软雅黑" pitchFamily="34" charset="-122"/>
                <a:ea typeface="微软雅黑" pitchFamily="34" charset="-122"/>
              </a:rPr>
              <a:t>3-13</a:t>
            </a:r>
            <a:r>
              <a:rPr lang="zh-CN" altLang="en-US" sz="1500" dirty="0" smtClean="0">
                <a:solidFill>
                  <a:schemeClr val="tx1"/>
                </a:solidFill>
                <a:latin typeface="微软雅黑" pitchFamily="34" charset="-122"/>
                <a:ea typeface="微软雅黑" pitchFamily="34" charset="-122"/>
              </a:rPr>
              <a:t>所示。地形一般用等高线来表示，地物用图例表示，图例画法应符合</a:t>
            </a:r>
            <a:r>
              <a:rPr lang="en-US" altLang="zh-CN" sz="1500" dirty="0" smtClean="0">
                <a:solidFill>
                  <a:schemeClr val="tx1"/>
                </a:solidFill>
                <a:latin typeface="微软雅黑" pitchFamily="34" charset="-122"/>
                <a:ea typeface="微软雅黑" pitchFamily="34" charset="-122"/>
              </a:rPr>
              <a:t>《</a:t>
            </a:r>
            <a:r>
              <a:rPr lang="zh-CN" altLang="en-US" sz="1500" dirty="0" smtClean="0">
                <a:solidFill>
                  <a:schemeClr val="tx1"/>
                </a:solidFill>
                <a:latin typeface="微软雅黑" pitchFamily="34" charset="-122"/>
                <a:ea typeface="微软雅黑" pitchFamily="34" charset="-122"/>
              </a:rPr>
              <a:t>总图制图标准</a:t>
            </a:r>
            <a:r>
              <a:rPr lang="en-US" altLang="zh-CN" sz="1500" dirty="0" smtClean="0">
                <a:solidFill>
                  <a:schemeClr val="tx1"/>
                </a:solidFill>
                <a:latin typeface="微软雅黑" pitchFamily="34" charset="-122"/>
                <a:ea typeface="微软雅黑" pitchFamily="34" charset="-122"/>
              </a:rPr>
              <a:t>》</a:t>
            </a:r>
            <a:r>
              <a:rPr lang="zh-CN" altLang="en-US" sz="1500" dirty="0" smtClean="0">
                <a:solidFill>
                  <a:schemeClr val="tx1"/>
                </a:solidFill>
                <a:latin typeface="微软雅黑" pitchFamily="34" charset="-122"/>
                <a:ea typeface="微软雅黑" pitchFamily="34" charset="-122"/>
              </a:rPr>
              <a:t>的规定。路线平面图通常采用</a:t>
            </a:r>
            <a:r>
              <a:rPr lang="en-US" sz="1500" dirty="0" smtClean="0">
                <a:solidFill>
                  <a:schemeClr val="tx1"/>
                </a:solidFill>
                <a:latin typeface="微软雅黑" pitchFamily="34" charset="-122"/>
                <a:ea typeface="微软雅黑" pitchFamily="34" charset="-122"/>
              </a:rPr>
              <a:t>1</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500</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2 000</a:t>
            </a:r>
            <a:r>
              <a:rPr lang="zh-CN" altLang="en-US" sz="1500" dirty="0" smtClean="0">
                <a:solidFill>
                  <a:schemeClr val="tx1"/>
                </a:solidFill>
                <a:latin typeface="微软雅黑" pitchFamily="34" charset="-122"/>
                <a:ea typeface="微软雅黑" pitchFamily="34" charset="-122"/>
              </a:rPr>
              <a:t>的比例，由于绘图比例较小，故常在路线平面图中在道路中心处画一条粗实线表示路线。若绘图比例较大，也可按路面宽度画双线表示路线。新建道路用中粗线，原有道路用细实线。路线平面由直线段和曲线段组成。</a:t>
            </a:r>
          </a:p>
          <a:p>
            <a:pPr indent="457200">
              <a:lnSpc>
                <a:spcPct val="150000"/>
              </a:lnSpc>
            </a:pPr>
            <a:r>
              <a:rPr lang="zh-CN" altLang="en-US" sz="1500" dirty="0" smtClean="0">
                <a:solidFill>
                  <a:schemeClr val="tx1"/>
                </a:solidFill>
                <a:latin typeface="微软雅黑" pitchFamily="34" charset="-122"/>
                <a:ea typeface="微软雅黑" pitchFamily="34" charset="-122"/>
              </a:rPr>
              <a:t>对于结构不同的路段，应以细虚线分界，虚线应垂直于园路的纵向轴线，并在各段标注横断面详图索引符号。为了便于施工，园路路线平面图采用坐标方格网控制园路的平面形状，其轴线编号应与总平面图相符，以表示它在总平面图中的位置。</a:t>
            </a:r>
          </a:p>
        </p:txBody>
      </p:sp>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四、园路工程图</a:t>
            </a:r>
          </a:p>
        </p:txBody>
      </p:sp>
      <p:sp>
        <p:nvSpPr>
          <p:cNvPr id="17" name="圆角矩形 16"/>
          <p:cNvSpPr/>
          <p:nvPr/>
        </p:nvSpPr>
        <p:spPr>
          <a:xfrm>
            <a:off x="951670" y="1215216"/>
            <a:ext cx="3416252"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（一）园路路线平面图</a:t>
            </a:r>
          </a:p>
        </p:txBody>
      </p:sp>
      <p:pic>
        <p:nvPicPr>
          <p:cNvPr id="21" name="Picture 1" descr="3-13"/>
          <p:cNvPicPr>
            <a:picLocks noChangeAspect="1" noChangeArrowheads="1"/>
          </p:cNvPicPr>
          <p:nvPr/>
        </p:nvPicPr>
        <p:blipFill>
          <a:blip r:embed="rId4" cstate="print"/>
          <a:srcRect/>
          <a:stretch>
            <a:fillRect/>
          </a:stretch>
        </p:blipFill>
        <p:spPr bwMode="auto">
          <a:xfrm>
            <a:off x="941275" y="2383436"/>
            <a:ext cx="4296675" cy="3043003"/>
          </a:xfrm>
          <a:prstGeom prst="rect">
            <a:avLst/>
          </a:prstGeom>
          <a:noFill/>
          <a:ln w="9525">
            <a:noFill/>
            <a:miter lim="800000"/>
            <a:headEnd/>
            <a:tailEnd/>
          </a:ln>
        </p:spPr>
      </p:pic>
      <p:sp>
        <p:nvSpPr>
          <p:cNvPr id="22" name="TextBox 21"/>
          <p:cNvSpPr txBox="1"/>
          <p:nvPr/>
        </p:nvSpPr>
        <p:spPr>
          <a:xfrm>
            <a:off x="1973849" y="5456420"/>
            <a:ext cx="2121093"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3-13  </a:t>
            </a:r>
            <a:r>
              <a:rPr lang="zh-CN" altLang="en-US" sz="1400" dirty="0" smtClean="0">
                <a:latin typeface="微软雅黑" pitchFamily="34" charset="-122"/>
                <a:ea typeface="微软雅黑" pitchFamily="34" charset="-122"/>
              </a:rPr>
              <a:t>园路路线平面图</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plus(in)">
                                      <p:cBhvr>
                                        <p:cTn id="19" dur="2000"/>
                                        <p:tgtEl>
                                          <p:spTgt spid="21"/>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plus(in)">
                                      <p:cBhvr>
                                        <p:cTn id="22" dur="2000"/>
                                        <p:tgtEl>
                                          <p:spTgt spid="22"/>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plus(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7"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05"/>
          <p:cNvGrpSpPr>
            <a:grpSpLocks/>
          </p:cNvGrpSpPr>
          <p:nvPr/>
        </p:nvGrpSpPr>
        <p:grpSpPr bwMode="auto">
          <a:xfrm>
            <a:off x="665918" y="4644240"/>
            <a:ext cx="1428760" cy="1833563"/>
            <a:chOff x="3000" y="2304"/>
            <a:chExt cx="721" cy="1153"/>
          </a:xfrm>
        </p:grpSpPr>
        <p:grpSp>
          <p:nvGrpSpPr>
            <p:cNvPr id="18" name="Group 506"/>
            <p:cNvGrpSpPr>
              <a:grpSpLocks/>
            </p:cNvGrpSpPr>
            <p:nvPr/>
          </p:nvGrpSpPr>
          <p:grpSpPr bwMode="auto">
            <a:xfrm>
              <a:off x="3031" y="2304"/>
              <a:ext cx="690" cy="1153"/>
              <a:chOff x="3031" y="2304"/>
              <a:chExt cx="690" cy="1153"/>
            </a:xfrm>
          </p:grpSpPr>
          <p:sp>
            <p:nvSpPr>
              <p:cNvPr id="23" name="Freeform 507"/>
              <p:cNvSpPr>
                <a:spLocks/>
              </p:cNvSpPr>
              <p:nvPr/>
            </p:nvSpPr>
            <p:spPr bwMode="auto">
              <a:xfrm>
                <a:off x="3386" y="3109"/>
                <a:ext cx="300" cy="333"/>
              </a:xfrm>
              <a:custGeom>
                <a:avLst/>
                <a:gdLst/>
                <a:ahLst/>
                <a:cxnLst>
                  <a:cxn ang="0">
                    <a:pos x="0" y="90"/>
                  </a:cxn>
                  <a:cxn ang="0">
                    <a:pos x="66" y="105"/>
                  </a:cxn>
                  <a:cxn ang="0">
                    <a:pos x="132" y="105"/>
                  </a:cxn>
                  <a:cxn ang="0">
                    <a:pos x="146" y="151"/>
                  </a:cxn>
                  <a:cxn ang="0">
                    <a:pos x="132" y="188"/>
                  </a:cxn>
                  <a:cxn ang="0">
                    <a:pos x="132" y="219"/>
                  </a:cxn>
                  <a:cxn ang="0">
                    <a:pos x="118" y="279"/>
                  </a:cxn>
                  <a:cxn ang="0">
                    <a:pos x="143" y="287"/>
                  </a:cxn>
                  <a:cxn ang="0">
                    <a:pos x="129" y="317"/>
                  </a:cxn>
                  <a:cxn ang="0">
                    <a:pos x="143" y="324"/>
                  </a:cxn>
                  <a:cxn ang="0">
                    <a:pos x="188" y="332"/>
                  </a:cxn>
                  <a:cxn ang="0">
                    <a:pos x="160" y="294"/>
                  </a:cxn>
                  <a:cxn ang="0">
                    <a:pos x="160" y="241"/>
                  </a:cxn>
                  <a:cxn ang="0">
                    <a:pos x="171" y="215"/>
                  </a:cxn>
                  <a:cxn ang="0">
                    <a:pos x="184" y="181"/>
                  </a:cxn>
                  <a:cxn ang="0">
                    <a:pos x="198" y="117"/>
                  </a:cxn>
                  <a:cxn ang="0">
                    <a:pos x="240" y="128"/>
                  </a:cxn>
                  <a:cxn ang="0">
                    <a:pos x="271" y="143"/>
                  </a:cxn>
                  <a:cxn ang="0">
                    <a:pos x="254" y="188"/>
                  </a:cxn>
                  <a:cxn ang="0">
                    <a:pos x="247" y="211"/>
                  </a:cxn>
                  <a:cxn ang="0">
                    <a:pos x="230" y="219"/>
                  </a:cxn>
                  <a:cxn ang="0">
                    <a:pos x="216" y="234"/>
                  </a:cxn>
                  <a:cxn ang="0">
                    <a:pos x="254" y="245"/>
                  </a:cxn>
                  <a:cxn ang="0">
                    <a:pos x="268" y="226"/>
                  </a:cxn>
                  <a:cxn ang="0">
                    <a:pos x="282" y="188"/>
                  </a:cxn>
                  <a:cxn ang="0">
                    <a:pos x="292" y="154"/>
                  </a:cxn>
                  <a:cxn ang="0">
                    <a:pos x="299" y="120"/>
                  </a:cxn>
                  <a:cxn ang="0">
                    <a:pos x="254" y="94"/>
                  </a:cxn>
                  <a:cxn ang="0">
                    <a:pos x="237" y="75"/>
                  </a:cxn>
                  <a:cxn ang="0">
                    <a:pos x="247" y="64"/>
                  </a:cxn>
                  <a:cxn ang="0">
                    <a:pos x="244" y="22"/>
                  </a:cxn>
                  <a:cxn ang="0">
                    <a:pos x="7" y="0"/>
                  </a:cxn>
                </a:cxnLst>
                <a:rect l="0" t="0" r="r" b="b"/>
                <a:pathLst>
                  <a:path w="300" h="333">
                    <a:moveTo>
                      <a:pt x="7" y="0"/>
                    </a:moveTo>
                    <a:lnTo>
                      <a:pt x="0" y="90"/>
                    </a:lnTo>
                    <a:lnTo>
                      <a:pt x="35" y="98"/>
                    </a:lnTo>
                    <a:lnTo>
                      <a:pt x="66" y="105"/>
                    </a:lnTo>
                    <a:lnTo>
                      <a:pt x="101" y="105"/>
                    </a:lnTo>
                    <a:lnTo>
                      <a:pt x="132" y="105"/>
                    </a:lnTo>
                    <a:lnTo>
                      <a:pt x="146" y="105"/>
                    </a:lnTo>
                    <a:lnTo>
                      <a:pt x="146" y="151"/>
                    </a:lnTo>
                    <a:lnTo>
                      <a:pt x="139" y="169"/>
                    </a:lnTo>
                    <a:lnTo>
                      <a:pt x="132" y="188"/>
                    </a:lnTo>
                    <a:lnTo>
                      <a:pt x="139" y="196"/>
                    </a:lnTo>
                    <a:lnTo>
                      <a:pt x="132" y="219"/>
                    </a:lnTo>
                    <a:lnTo>
                      <a:pt x="129" y="237"/>
                    </a:lnTo>
                    <a:lnTo>
                      <a:pt x="118" y="279"/>
                    </a:lnTo>
                    <a:lnTo>
                      <a:pt x="132" y="287"/>
                    </a:lnTo>
                    <a:lnTo>
                      <a:pt x="143" y="287"/>
                    </a:lnTo>
                    <a:lnTo>
                      <a:pt x="132" y="305"/>
                    </a:lnTo>
                    <a:lnTo>
                      <a:pt x="129" y="317"/>
                    </a:lnTo>
                    <a:lnTo>
                      <a:pt x="132" y="321"/>
                    </a:lnTo>
                    <a:lnTo>
                      <a:pt x="143" y="324"/>
                    </a:lnTo>
                    <a:lnTo>
                      <a:pt x="143" y="332"/>
                    </a:lnTo>
                    <a:lnTo>
                      <a:pt x="188" y="332"/>
                    </a:lnTo>
                    <a:lnTo>
                      <a:pt x="171" y="305"/>
                    </a:lnTo>
                    <a:lnTo>
                      <a:pt x="160" y="294"/>
                    </a:lnTo>
                    <a:lnTo>
                      <a:pt x="150" y="287"/>
                    </a:lnTo>
                    <a:lnTo>
                      <a:pt x="160" y="241"/>
                    </a:lnTo>
                    <a:lnTo>
                      <a:pt x="160" y="226"/>
                    </a:lnTo>
                    <a:lnTo>
                      <a:pt x="171" y="215"/>
                    </a:lnTo>
                    <a:lnTo>
                      <a:pt x="181" y="196"/>
                    </a:lnTo>
                    <a:lnTo>
                      <a:pt x="184" y="181"/>
                    </a:lnTo>
                    <a:lnTo>
                      <a:pt x="195" y="132"/>
                    </a:lnTo>
                    <a:lnTo>
                      <a:pt x="198" y="117"/>
                    </a:lnTo>
                    <a:lnTo>
                      <a:pt x="219" y="120"/>
                    </a:lnTo>
                    <a:lnTo>
                      <a:pt x="240" y="128"/>
                    </a:lnTo>
                    <a:lnTo>
                      <a:pt x="254" y="135"/>
                    </a:lnTo>
                    <a:lnTo>
                      <a:pt x="271" y="143"/>
                    </a:lnTo>
                    <a:lnTo>
                      <a:pt x="271" y="151"/>
                    </a:lnTo>
                    <a:lnTo>
                      <a:pt x="254" y="188"/>
                    </a:lnTo>
                    <a:lnTo>
                      <a:pt x="244" y="200"/>
                    </a:lnTo>
                    <a:lnTo>
                      <a:pt x="247" y="211"/>
                    </a:lnTo>
                    <a:lnTo>
                      <a:pt x="244" y="219"/>
                    </a:lnTo>
                    <a:lnTo>
                      <a:pt x="230" y="219"/>
                    </a:lnTo>
                    <a:lnTo>
                      <a:pt x="219" y="222"/>
                    </a:lnTo>
                    <a:lnTo>
                      <a:pt x="216" y="234"/>
                    </a:lnTo>
                    <a:lnTo>
                      <a:pt x="230" y="271"/>
                    </a:lnTo>
                    <a:lnTo>
                      <a:pt x="254" y="245"/>
                    </a:lnTo>
                    <a:lnTo>
                      <a:pt x="254" y="234"/>
                    </a:lnTo>
                    <a:lnTo>
                      <a:pt x="268" y="226"/>
                    </a:lnTo>
                    <a:lnTo>
                      <a:pt x="278" y="211"/>
                    </a:lnTo>
                    <a:lnTo>
                      <a:pt x="282" y="188"/>
                    </a:lnTo>
                    <a:lnTo>
                      <a:pt x="285" y="173"/>
                    </a:lnTo>
                    <a:lnTo>
                      <a:pt x="292" y="154"/>
                    </a:lnTo>
                    <a:lnTo>
                      <a:pt x="299" y="143"/>
                    </a:lnTo>
                    <a:lnTo>
                      <a:pt x="299" y="120"/>
                    </a:lnTo>
                    <a:lnTo>
                      <a:pt x="289" y="109"/>
                    </a:lnTo>
                    <a:lnTo>
                      <a:pt x="254" y="94"/>
                    </a:lnTo>
                    <a:lnTo>
                      <a:pt x="244" y="83"/>
                    </a:lnTo>
                    <a:lnTo>
                      <a:pt x="237" y="75"/>
                    </a:lnTo>
                    <a:lnTo>
                      <a:pt x="240" y="75"/>
                    </a:lnTo>
                    <a:lnTo>
                      <a:pt x="247" y="64"/>
                    </a:lnTo>
                    <a:lnTo>
                      <a:pt x="251" y="45"/>
                    </a:lnTo>
                    <a:lnTo>
                      <a:pt x="244" y="22"/>
                    </a:lnTo>
                    <a:lnTo>
                      <a:pt x="7"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4" name="Freeform 508"/>
              <p:cNvSpPr>
                <a:spLocks/>
              </p:cNvSpPr>
              <p:nvPr/>
            </p:nvSpPr>
            <p:spPr bwMode="auto">
              <a:xfrm>
                <a:off x="3174" y="3093"/>
                <a:ext cx="220" cy="364"/>
              </a:xfrm>
              <a:custGeom>
                <a:avLst/>
                <a:gdLst/>
                <a:ahLst/>
                <a:cxnLst>
                  <a:cxn ang="0">
                    <a:pos x="7" y="0"/>
                  </a:cxn>
                  <a:cxn ang="0">
                    <a:pos x="7" y="19"/>
                  </a:cxn>
                  <a:cxn ang="0">
                    <a:pos x="7" y="38"/>
                  </a:cxn>
                  <a:cxn ang="0">
                    <a:pos x="10" y="61"/>
                  </a:cxn>
                  <a:cxn ang="0">
                    <a:pos x="17" y="72"/>
                  </a:cxn>
                  <a:cxn ang="0">
                    <a:pos x="35" y="106"/>
                  </a:cxn>
                  <a:cxn ang="0">
                    <a:pos x="17" y="155"/>
                  </a:cxn>
                  <a:cxn ang="0">
                    <a:pos x="3" y="174"/>
                  </a:cxn>
                  <a:cxn ang="0">
                    <a:pos x="0" y="197"/>
                  </a:cxn>
                  <a:cxn ang="0">
                    <a:pos x="7" y="219"/>
                  </a:cxn>
                  <a:cxn ang="0">
                    <a:pos x="7" y="242"/>
                  </a:cxn>
                  <a:cxn ang="0">
                    <a:pos x="10" y="314"/>
                  </a:cxn>
                  <a:cxn ang="0">
                    <a:pos x="35" y="321"/>
                  </a:cxn>
                  <a:cxn ang="0">
                    <a:pos x="28" y="340"/>
                  </a:cxn>
                  <a:cxn ang="0">
                    <a:pos x="35" y="359"/>
                  </a:cxn>
                  <a:cxn ang="0">
                    <a:pos x="42" y="363"/>
                  </a:cxn>
                  <a:cxn ang="0">
                    <a:pos x="76" y="363"/>
                  </a:cxn>
                  <a:cxn ang="0">
                    <a:pos x="69" y="348"/>
                  </a:cxn>
                  <a:cxn ang="0">
                    <a:pos x="52" y="321"/>
                  </a:cxn>
                  <a:cxn ang="0">
                    <a:pos x="38" y="306"/>
                  </a:cxn>
                  <a:cxn ang="0">
                    <a:pos x="28" y="242"/>
                  </a:cxn>
                  <a:cxn ang="0">
                    <a:pos x="42" y="201"/>
                  </a:cxn>
                  <a:cxn ang="0">
                    <a:pos x="45" y="182"/>
                  </a:cxn>
                  <a:cxn ang="0">
                    <a:pos x="49" y="159"/>
                  </a:cxn>
                  <a:cxn ang="0">
                    <a:pos x="73" y="178"/>
                  </a:cxn>
                  <a:cxn ang="0">
                    <a:pos x="94" y="185"/>
                  </a:cxn>
                  <a:cxn ang="0">
                    <a:pos x="122" y="193"/>
                  </a:cxn>
                  <a:cxn ang="0">
                    <a:pos x="125" y="197"/>
                  </a:cxn>
                  <a:cxn ang="0">
                    <a:pos x="136" y="212"/>
                  </a:cxn>
                  <a:cxn ang="0">
                    <a:pos x="167" y="223"/>
                  </a:cxn>
                  <a:cxn ang="0">
                    <a:pos x="167" y="227"/>
                  </a:cxn>
                  <a:cxn ang="0">
                    <a:pos x="160" y="235"/>
                  </a:cxn>
                  <a:cxn ang="0">
                    <a:pos x="160" y="238"/>
                  </a:cxn>
                  <a:cxn ang="0">
                    <a:pos x="163" y="246"/>
                  </a:cxn>
                  <a:cxn ang="0">
                    <a:pos x="156" y="257"/>
                  </a:cxn>
                  <a:cxn ang="0">
                    <a:pos x="177" y="299"/>
                  </a:cxn>
                  <a:cxn ang="0">
                    <a:pos x="184" y="284"/>
                  </a:cxn>
                  <a:cxn ang="0">
                    <a:pos x="191" y="272"/>
                  </a:cxn>
                  <a:cxn ang="0">
                    <a:pos x="195" y="212"/>
                  </a:cxn>
                  <a:cxn ang="0">
                    <a:pos x="188" y="201"/>
                  </a:cxn>
                  <a:cxn ang="0">
                    <a:pos x="170" y="201"/>
                  </a:cxn>
                  <a:cxn ang="0">
                    <a:pos x="156" y="193"/>
                  </a:cxn>
                  <a:cxn ang="0">
                    <a:pos x="149" y="182"/>
                  </a:cxn>
                  <a:cxn ang="0">
                    <a:pos x="136" y="174"/>
                  </a:cxn>
                  <a:cxn ang="0">
                    <a:pos x="118" y="151"/>
                  </a:cxn>
                  <a:cxn ang="0">
                    <a:pos x="170" y="121"/>
                  </a:cxn>
                  <a:cxn ang="0">
                    <a:pos x="177" y="99"/>
                  </a:cxn>
                  <a:cxn ang="0">
                    <a:pos x="177" y="95"/>
                  </a:cxn>
                  <a:cxn ang="0">
                    <a:pos x="212" y="106"/>
                  </a:cxn>
                  <a:cxn ang="0">
                    <a:pos x="219" y="16"/>
                  </a:cxn>
                  <a:cxn ang="0">
                    <a:pos x="7" y="0"/>
                  </a:cxn>
                  <a:cxn ang="0">
                    <a:pos x="7" y="0"/>
                  </a:cxn>
                </a:cxnLst>
                <a:rect l="0" t="0" r="r" b="b"/>
                <a:pathLst>
                  <a:path w="220" h="364">
                    <a:moveTo>
                      <a:pt x="7" y="0"/>
                    </a:moveTo>
                    <a:lnTo>
                      <a:pt x="7" y="19"/>
                    </a:lnTo>
                    <a:lnTo>
                      <a:pt x="7" y="38"/>
                    </a:lnTo>
                    <a:lnTo>
                      <a:pt x="10" y="61"/>
                    </a:lnTo>
                    <a:lnTo>
                      <a:pt x="17" y="72"/>
                    </a:lnTo>
                    <a:lnTo>
                      <a:pt x="35" y="106"/>
                    </a:lnTo>
                    <a:lnTo>
                      <a:pt x="17" y="155"/>
                    </a:lnTo>
                    <a:lnTo>
                      <a:pt x="3" y="174"/>
                    </a:lnTo>
                    <a:lnTo>
                      <a:pt x="0" y="197"/>
                    </a:lnTo>
                    <a:lnTo>
                      <a:pt x="7" y="219"/>
                    </a:lnTo>
                    <a:lnTo>
                      <a:pt x="7" y="242"/>
                    </a:lnTo>
                    <a:lnTo>
                      <a:pt x="10" y="314"/>
                    </a:lnTo>
                    <a:lnTo>
                      <a:pt x="35" y="321"/>
                    </a:lnTo>
                    <a:lnTo>
                      <a:pt x="28" y="340"/>
                    </a:lnTo>
                    <a:lnTo>
                      <a:pt x="35" y="359"/>
                    </a:lnTo>
                    <a:lnTo>
                      <a:pt x="42" y="363"/>
                    </a:lnTo>
                    <a:lnTo>
                      <a:pt x="76" y="363"/>
                    </a:lnTo>
                    <a:lnTo>
                      <a:pt x="69" y="348"/>
                    </a:lnTo>
                    <a:lnTo>
                      <a:pt x="52" y="321"/>
                    </a:lnTo>
                    <a:lnTo>
                      <a:pt x="38" y="306"/>
                    </a:lnTo>
                    <a:lnTo>
                      <a:pt x="28" y="242"/>
                    </a:lnTo>
                    <a:lnTo>
                      <a:pt x="42" y="201"/>
                    </a:lnTo>
                    <a:lnTo>
                      <a:pt x="45" y="182"/>
                    </a:lnTo>
                    <a:lnTo>
                      <a:pt x="49" y="159"/>
                    </a:lnTo>
                    <a:lnTo>
                      <a:pt x="73" y="178"/>
                    </a:lnTo>
                    <a:lnTo>
                      <a:pt x="94" y="185"/>
                    </a:lnTo>
                    <a:lnTo>
                      <a:pt x="122" y="193"/>
                    </a:lnTo>
                    <a:lnTo>
                      <a:pt x="125" y="197"/>
                    </a:lnTo>
                    <a:lnTo>
                      <a:pt x="136" y="212"/>
                    </a:lnTo>
                    <a:lnTo>
                      <a:pt x="167" y="223"/>
                    </a:lnTo>
                    <a:lnTo>
                      <a:pt x="167" y="227"/>
                    </a:lnTo>
                    <a:lnTo>
                      <a:pt x="160" y="235"/>
                    </a:lnTo>
                    <a:lnTo>
                      <a:pt x="160" y="238"/>
                    </a:lnTo>
                    <a:lnTo>
                      <a:pt x="163" y="246"/>
                    </a:lnTo>
                    <a:lnTo>
                      <a:pt x="156" y="257"/>
                    </a:lnTo>
                    <a:lnTo>
                      <a:pt x="177" y="299"/>
                    </a:lnTo>
                    <a:lnTo>
                      <a:pt x="184" y="284"/>
                    </a:lnTo>
                    <a:lnTo>
                      <a:pt x="191" y="272"/>
                    </a:lnTo>
                    <a:lnTo>
                      <a:pt x="195" y="212"/>
                    </a:lnTo>
                    <a:lnTo>
                      <a:pt x="188" y="201"/>
                    </a:lnTo>
                    <a:lnTo>
                      <a:pt x="170" y="201"/>
                    </a:lnTo>
                    <a:lnTo>
                      <a:pt x="156" y="193"/>
                    </a:lnTo>
                    <a:lnTo>
                      <a:pt x="149" y="182"/>
                    </a:lnTo>
                    <a:lnTo>
                      <a:pt x="136" y="174"/>
                    </a:lnTo>
                    <a:lnTo>
                      <a:pt x="118" y="151"/>
                    </a:lnTo>
                    <a:lnTo>
                      <a:pt x="170" y="121"/>
                    </a:lnTo>
                    <a:lnTo>
                      <a:pt x="177" y="99"/>
                    </a:lnTo>
                    <a:lnTo>
                      <a:pt x="177" y="95"/>
                    </a:lnTo>
                    <a:lnTo>
                      <a:pt x="212" y="106"/>
                    </a:lnTo>
                    <a:lnTo>
                      <a:pt x="219" y="16"/>
                    </a:lnTo>
                    <a:lnTo>
                      <a:pt x="7"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5" name="Freeform 509"/>
              <p:cNvSpPr>
                <a:spLocks/>
              </p:cNvSpPr>
              <p:nvPr/>
            </p:nvSpPr>
            <p:spPr bwMode="auto">
              <a:xfrm>
                <a:off x="3031" y="2852"/>
                <a:ext cx="690" cy="280"/>
              </a:xfrm>
              <a:custGeom>
                <a:avLst/>
                <a:gdLst/>
                <a:ahLst/>
                <a:cxnLst>
                  <a:cxn ang="0">
                    <a:pos x="219" y="143"/>
                  </a:cxn>
                  <a:cxn ang="0">
                    <a:pos x="181" y="166"/>
                  </a:cxn>
                  <a:cxn ang="0">
                    <a:pos x="167" y="166"/>
                  </a:cxn>
                  <a:cxn ang="0">
                    <a:pos x="150" y="151"/>
                  </a:cxn>
                  <a:cxn ang="0">
                    <a:pos x="129" y="151"/>
                  </a:cxn>
                  <a:cxn ang="0">
                    <a:pos x="112" y="166"/>
                  </a:cxn>
                  <a:cxn ang="0">
                    <a:pos x="94" y="170"/>
                  </a:cxn>
                  <a:cxn ang="0">
                    <a:pos x="70" y="170"/>
                  </a:cxn>
                  <a:cxn ang="0">
                    <a:pos x="46" y="158"/>
                  </a:cxn>
                  <a:cxn ang="0">
                    <a:pos x="42" y="128"/>
                  </a:cxn>
                  <a:cxn ang="0">
                    <a:pos x="49" y="105"/>
                  </a:cxn>
                  <a:cxn ang="0">
                    <a:pos x="63" y="94"/>
                  </a:cxn>
                  <a:cxn ang="0">
                    <a:pos x="59" y="90"/>
                  </a:cxn>
                  <a:cxn ang="0">
                    <a:pos x="39" y="98"/>
                  </a:cxn>
                  <a:cxn ang="0">
                    <a:pos x="28" y="105"/>
                  </a:cxn>
                  <a:cxn ang="0">
                    <a:pos x="18" y="117"/>
                  </a:cxn>
                  <a:cxn ang="0">
                    <a:pos x="11" y="139"/>
                  </a:cxn>
                  <a:cxn ang="0">
                    <a:pos x="14" y="166"/>
                  </a:cxn>
                  <a:cxn ang="0">
                    <a:pos x="14" y="181"/>
                  </a:cxn>
                  <a:cxn ang="0">
                    <a:pos x="0" y="173"/>
                  </a:cxn>
                  <a:cxn ang="0">
                    <a:pos x="4" y="192"/>
                  </a:cxn>
                  <a:cxn ang="0">
                    <a:pos x="21" y="219"/>
                  </a:cxn>
                  <a:cxn ang="0">
                    <a:pos x="49" y="234"/>
                  </a:cxn>
                  <a:cxn ang="0">
                    <a:pos x="80" y="241"/>
                  </a:cxn>
                  <a:cxn ang="0">
                    <a:pos x="112" y="234"/>
                  </a:cxn>
                  <a:cxn ang="0">
                    <a:pos x="139" y="215"/>
                  </a:cxn>
                  <a:cxn ang="0">
                    <a:pos x="153" y="189"/>
                  </a:cxn>
                  <a:cxn ang="0">
                    <a:pos x="164" y="185"/>
                  </a:cxn>
                  <a:cxn ang="0">
                    <a:pos x="160" y="204"/>
                  </a:cxn>
                  <a:cxn ang="0">
                    <a:pos x="150" y="241"/>
                  </a:cxn>
                  <a:cxn ang="0">
                    <a:pos x="599" y="279"/>
                  </a:cxn>
                  <a:cxn ang="0">
                    <a:pos x="599" y="166"/>
                  </a:cxn>
                  <a:cxn ang="0">
                    <a:pos x="619" y="177"/>
                  </a:cxn>
                  <a:cxn ang="0">
                    <a:pos x="640" y="196"/>
                  </a:cxn>
                  <a:cxn ang="0">
                    <a:pos x="644" y="173"/>
                  </a:cxn>
                  <a:cxn ang="0">
                    <a:pos x="654" y="189"/>
                  </a:cxn>
                  <a:cxn ang="0">
                    <a:pos x="668" y="204"/>
                  </a:cxn>
                  <a:cxn ang="0">
                    <a:pos x="679" y="177"/>
                  </a:cxn>
                  <a:cxn ang="0">
                    <a:pos x="682" y="147"/>
                  </a:cxn>
                  <a:cxn ang="0">
                    <a:pos x="679" y="98"/>
                  </a:cxn>
                  <a:cxn ang="0">
                    <a:pos x="682" y="60"/>
                  </a:cxn>
                  <a:cxn ang="0">
                    <a:pos x="668" y="49"/>
                  </a:cxn>
                  <a:cxn ang="0">
                    <a:pos x="668" y="30"/>
                  </a:cxn>
                  <a:cxn ang="0">
                    <a:pos x="675" y="19"/>
                  </a:cxn>
                  <a:cxn ang="0">
                    <a:pos x="689" y="0"/>
                  </a:cxn>
                  <a:cxn ang="0">
                    <a:pos x="633" y="0"/>
                  </a:cxn>
                  <a:cxn ang="0">
                    <a:pos x="609" y="0"/>
                  </a:cxn>
                  <a:cxn ang="0">
                    <a:pos x="557" y="15"/>
                  </a:cxn>
                  <a:cxn ang="0">
                    <a:pos x="508" y="64"/>
                  </a:cxn>
                  <a:cxn ang="0">
                    <a:pos x="498" y="109"/>
                  </a:cxn>
                </a:cxnLst>
                <a:rect l="0" t="0" r="r" b="b"/>
                <a:pathLst>
                  <a:path w="690" h="280">
                    <a:moveTo>
                      <a:pt x="498" y="155"/>
                    </a:moveTo>
                    <a:lnTo>
                      <a:pt x="219" y="143"/>
                    </a:lnTo>
                    <a:lnTo>
                      <a:pt x="199" y="151"/>
                    </a:lnTo>
                    <a:lnTo>
                      <a:pt x="181" y="166"/>
                    </a:lnTo>
                    <a:lnTo>
                      <a:pt x="178" y="173"/>
                    </a:lnTo>
                    <a:lnTo>
                      <a:pt x="167" y="166"/>
                    </a:lnTo>
                    <a:lnTo>
                      <a:pt x="160" y="158"/>
                    </a:lnTo>
                    <a:lnTo>
                      <a:pt x="150" y="151"/>
                    </a:lnTo>
                    <a:lnTo>
                      <a:pt x="139" y="151"/>
                    </a:lnTo>
                    <a:lnTo>
                      <a:pt x="129" y="151"/>
                    </a:lnTo>
                    <a:lnTo>
                      <a:pt x="119" y="158"/>
                    </a:lnTo>
                    <a:lnTo>
                      <a:pt x="112" y="166"/>
                    </a:lnTo>
                    <a:lnTo>
                      <a:pt x="105" y="166"/>
                    </a:lnTo>
                    <a:lnTo>
                      <a:pt x="94" y="170"/>
                    </a:lnTo>
                    <a:lnTo>
                      <a:pt x="84" y="170"/>
                    </a:lnTo>
                    <a:lnTo>
                      <a:pt x="70" y="170"/>
                    </a:lnTo>
                    <a:lnTo>
                      <a:pt x="59" y="170"/>
                    </a:lnTo>
                    <a:lnTo>
                      <a:pt x="46" y="158"/>
                    </a:lnTo>
                    <a:lnTo>
                      <a:pt x="39" y="143"/>
                    </a:lnTo>
                    <a:lnTo>
                      <a:pt x="42" y="128"/>
                    </a:lnTo>
                    <a:lnTo>
                      <a:pt x="42" y="117"/>
                    </a:lnTo>
                    <a:lnTo>
                      <a:pt x="49" y="105"/>
                    </a:lnTo>
                    <a:lnTo>
                      <a:pt x="56" y="102"/>
                    </a:lnTo>
                    <a:lnTo>
                      <a:pt x="63" y="94"/>
                    </a:lnTo>
                    <a:lnTo>
                      <a:pt x="73" y="90"/>
                    </a:lnTo>
                    <a:lnTo>
                      <a:pt x="59" y="90"/>
                    </a:lnTo>
                    <a:lnTo>
                      <a:pt x="49" y="94"/>
                    </a:lnTo>
                    <a:lnTo>
                      <a:pt x="39" y="98"/>
                    </a:lnTo>
                    <a:lnTo>
                      <a:pt x="32" y="102"/>
                    </a:lnTo>
                    <a:lnTo>
                      <a:pt x="28" y="105"/>
                    </a:lnTo>
                    <a:lnTo>
                      <a:pt x="25" y="109"/>
                    </a:lnTo>
                    <a:lnTo>
                      <a:pt x="18" y="117"/>
                    </a:lnTo>
                    <a:lnTo>
                      <a:pt x="14" y="124"/>
                    </a:lnTo>
                    <a:lnTo>
                      <a:pt x="11" y="139"/>
                    </a:lnTo>
                    <a:lnTo>
                      <a:pt x="11" y="155"/>
                    </a:lnTo>
                    <a:lnTo>
                      <a:pt x="14" y="166"/>
                    </a:lnTo>
                    <a:lnTo>
                      <a:pt x="14" y="177"/>
                    </a:lnTo>
                    <a:lnTo>
                      <a:pt x="14" y="181"/>
                    </a:lnTo>
                    <a:lnTo>
                      <a:pt x="7" y="181"/>
                    </a:lnTo>
                    <a:lnTo>
                      <a:pt x="0" y="173"/>
                    </a:lnTo>
                    <a:lnTo>
                      <a:pt x="0" y="181"/>
                    </a:lnTo>
                    <a:lnTo>
                      <a:pt x="4" y="192"/>
                    </a:lnTo>
                    <a:lnTo>
                      <a:pt x="11" y="207"/>
                    </a:lnTo>
                    <a:lnTo>
                      <a:pt x="21" y="219"/>
                    </a:lnTo>
                    <a:lnTo>
                      <a:pt x="35" y="226"/>
                    </a:lnTo>
                    <a:lnTo>
                      <a:pt x="49" y="234"/>
                    </a:lnTo>
                    <a:lnTo>
                      <a:pt x="66" y="241"/>
                    </a:lnTo>
                    <a:lnTo>
                      <a:pt x="80" y="241"/>
                    </a:lnTo>
                    <a:lnTo>
                      <a:pt x="98" y="241"/>
                    </a:lnTo>
                    <a:lnTo>
                      <a:pt x="112" y="234"/>
                    </a:lnTo>
                    <a:lnTo>
                      <a:pt x="126" y="226"/>
                    </a:lnTo>
                    <a:lnTo>
                      <a:pt x="139" y="215"/>
                    </a:lnTo>
                    <a:lnTo>
                      <a:pt x="146" y="204"/>
                    </a:lnTo>
                    <a:lnTo>
                      <a:pt x="153" y="189"/>
                    </a:lnTo>
                    <a:lnTo>
                      <a:pt x="157" y="185"/>
                    </a:lnTo>
                    <a:lnTo>
                      <a:pt x="164" y="185"/>
                    </a:lnTo>
                    <a:lnTo>
                      <a:pt x="171" y="189"/>
                    </a:lnTo>
                    <a:lnTo>
                      <a:pt x="160" y="204"/>
                    </a:lnTo>
                    <a:lnTo>
                      <a:pt x="153" y="223"/>
                    </a:lnTo>
                    <a:lnTo>
                      <a:pt x="150" y="241"/>
                    </a:lnTo>
                    <a:lnTo>
                      <a:pt x="362" y="257"/>
                    </a:lnTo>
                    <a:lnTo>
                      <a:pt x="599" y="279"/>
                    </a:lnTo>
                    <a:lnTo>
                      <a:pt x="602" y="185"/>
                    </a:lnTo>
                    <a:lnTo>
                      <a:pt x="599" y="166"/>
                    </a:lnTo>
                    <a:lnTo>
                      <a:pt x="619" y="158"/>
                    </a:lnTo>
                    <a:lnTo>
                      <a:pt x="619" y="177"/>
                    </a:lnTo>
                    <a:lnTo>
                      <a:pt x="626" y="192"/>
                    </a:lnTo>
                    <a:lnTo>
                      <a:pt x="640" y="196"/>
                    </a:lnTo>
                    <a:lnTo>
                      <a:pt x="640" y="189"/>
                    </a:lnTo>
                    <a:lnTo>
                      <a:pt x="644" y="173"/>
                    </a:lnTo>
                    <a:lnTo>
                      <a:pt x="647" y="173"/>
                    </a:lnTo>
                    <a:lnTo>
                      <a:pt x="654" y="189"/>
                    </a:lnTo>
                    <a:lnTo>
                      <a:pt x="661" y="200"/>
                    </a:lnTo>
                    <a:lnTo>
                      <a:pt x="668" y="204"/>
                    </a:lnTo>
                    <a:lnTo>
                      <a:pt x="675" y="196"/>
                    </a:lnTo>
                    <a:lnTo>
                      <a:pt x="679" y="177"/>
                    </a:lnTo>
                    <a:lnTo>
                      <a:pt x="682" y="162"/>
                    </a:lnTo>
                    <a:lnTo>
                      <a:pt x="682" y="147"/>
                    </a:lnTo>
                    <a:lnTo>
                      <a:pt x="682" y="128"/>
                    </a:lnTo>
                    <a:lnTo>
                      <a:pt x="679" y="98"/>
                    </a:lnTo>
                    <a:lnTo>
                      <a:pt x="675" y="68"/>
                    </a:lnTo>
                    <a:lnTo>
                      <a:pt x="682" y="60"/>
                    </a:lnTo>
                    <a:lnTo>
                      <a:pt x="675" y="49"/>
                    </a:lnTo>
                    <a:lnTo>
                      <a:pt x="668" y="49"/>
                    </a:lnTo>
                    <a:lnTo>
                      <a:pt x="672" y="37"/>
                    </a:lnTo>
                    <a:lnTo>
                      <a:pt x="668" y="30"/>
                    </a:lnTo>
                    <a:lnTo>
                      <a:pt x="665" y="26"/>
                    </a:lnTo>
                    <a:lnTo>
                      <a:pt x="675" y="19"/>
                    </a:lnTo>
                    <a:lnTo>
                      <a:pt x="682" y="11"/>
                    </a:lnTo>
                    <a:lnTo>
                      <a:pt x="689" y="0"/>
                    </a:lnTo>
                    <a:lnTo>
                      <a:pt x="640" y="3"/>
                    </a:lnTo>
                    <a:lnTo>
                      <a:pt x="633" y="0"/>
                    </a:lnTo>
                    <a:lnTo>
                      <a:pt x="626" y="3"/>
                    </a:lnTo>
                    <a:lnTo>
                      <a:pt x="609" y="0"/>
                    </a:lnTo>
                    <a:lnTo>
                      <a:pt x="592" y="3"/>
                    </a:lnTo>
                    <a:lnTo>
                      <a:pt x="557" y="15"/>
                    </a:lnTo>
                    <a:lnTo>
                      <a:pt x="529" y="34"/>
                    </a:lnTo>
                    <a:lnTo>
                      <a:pt x="508" y="64"/>
                    </a:lnTo>
                    <a:lnTo>
                      <a:pt x="498" y="98"/>
                    </a:lnTo>
                    <a:lnTo>
                      <a:pt x="498" y="109"/>
                    </a:lnTo>
                    <a:lnTo>
                      <a:pt x="498" y="15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6" name="Freeform 510"/>
              <p:cNvSpPr>
                <a:spLocks/>
              </p:cNvSpPr>
              <p:nvPr/>
            </p:nvSpPr>
            <p:spPr bwMode="auto">
              <a:xfrm>
                <a:off x="3257" y="2304"/>
                <a:ext cx="290" cy="704"/>
              </a:xfrm>
              <a:custGeom>
                <a:avLst/>
                <a:gdLst/>
                <a:ahLst/>
                <a:cxnLst>
                  <a:cxn ang="0">
                    <a:pos x="171" y="476"/>
                  </a:cxn>
                  <a:cxn ang="0">
                    <a:pos x="160" y="499"/>
                  </a:cxn>
                  <a:cxn ang="0">
                    <a:pos x="146" y="446"/>
                  </a:cxn>
                  <a:cxn ang="0">
                    <a:pos x="150" y="442"/>
                  </a:cxn>
                  <a:cxn ang="0">
                    <a:pos x="153" y="427"/>
                  </a:cxn>
                  <a:cxn ang="0">
                    <a:pos x="136" y="389"/>
                  </a:cxn>
                  <a:cxn ang="0">
                    <a:pos x="136" y="378"/>
                  </a:cxn>
                  <a:cxn ang="0">
                    <a:pos x="77" y="321"/>
                  </a:cxn>
                  <a:cxn ang="0">
                    <a:pos x="112" y="442"/>
                  </a:cxn>
                  <a:cxn ang="0">
                    <a:pos x="105" y="457"/>
                  </a:cxn>
                  <a:cxn ang="0">
                    <a:pos x="87" y="480"/>
                  </a:cxn>
                  <a:cxn ang="0">
                    <a:pos x="87" y="495"/>
                  </a:cxn>
                  <a:cxn ang="0">
                    <a:pos x="108" y="567"/>
                  </a:cxn>
                  <a:cxn ang="0">
                    <a:pos x="98" y="635"/>
                  </a:cxn>
                  <a:cxn ang="0">
                    <a:pos x="98" y="653"/>
                  </a:cxn>
                  <a:cxn ang="0">
                    <a:pos x="108" y="676"/>
                  </a:cxn>
                  <a:cxn ang="0">
                    <a:pos x="98" y="699"/>
                  </a:cxn>
                  <a:cxn ang="0">
                    <a:pos x="28" y="684"/>
                  </a:cxn>
                  <a:cxn ang="0">
                    <a:pos x="32" y="699"/>
                  </a:cxn>
                  <a:cxn ang="0">
                    <a:pos x="272" y="653"/>
                  </a:cxn>
                  <a:cxn ang="0">
                    <a:pos x="174" y="574"/>
                  </a:cxn>
                  <a:cxn ang="0">
                    <a:pos x="216" y="638"/>
                  </a:cxn>
                  <a:cxn ang="0">
                    <a:pos x="206" y="548"/>
                  </a:cxn>
                  <a:cxn ang="0">
                    <a:pos x="233" y="578"/>
                  </a:cxn>
                  <a:cxn ang="0">
                    <a:pos x="258" y="631"/>
                  </a:cxn>
                  <a:cxn ang="0">
                    <a:pos x="275" y="638"/>
                  </a:cxn>
                  <a:cxn ang="0">
                    <a:pos x="261" y="627"/>
                  </a:cxn>
                  <a:cxn ang="0">
                    <a:pos x="240" y="604"/>
                  </a:cxn>
                  <a:cxn ang="0">
                    <a:pos x="240" y="551"/>
                  </a:cxn>
                  <a:cxn ang="0">
                    <a:pos x="251" y="578"/>
                  </a:cxn>
                  <a:cxn ang="0">
                    <a:pos x="289" y="604"/>
                  </a:cxn>
                  <a:cxn ang="0">
                    <a:pos x="282" y="597"/>
                  </a:cxn>
                  <a:cxn ang="0">
                    <a:pos x="258" y="582"/>
                  </a:cxn>
                  <a:cxn ang="0">
                    <a:pos x="247" y="548"/>
                  </a:cxn>
                  <a:cxn ang="0">
                    <a:pos x="258" y="521"/>
                  </a:cxn>
                  <a:cxn ang="0">
                    <a:pos x="240" y="517"/>
                  </a:cxn>
                  <a:cxn ang="0">
                    <a:pos x="171" y="540"/>
                  </a:cxn>
                  <a:cxn ang="0">
                    <a:pos x="192" y="517"/>
                  </a:cxn>
                  <a:cxn ang="0">
                    <a:pos x="202" y="533"/>
                  </a:cxn>
                  <a:cxn ang="0">
                    <a:pos x="206" y="506"/>
                  </a:cxn>
                  <a:cxn ang="0">
                    <a:pos x="209" y="499"/>
                  </a:cxn>
                  <a:cxn ang="0">
                    <a:pos x="206" y="491"/>
                  </a:cxn>
                  <a:cxn ang="0">
                    <a:pos x="202" y="480"/>
                  </a:cxn>
                  <a:cxn ang="0">
                    <a:pos x="202" y="476"/>
                  </a:cxn>
                  <a:cxn ang="0">
                    <a:pos x="192" y="472"/>
                  </a:cxn>
                  <a:cxn ang="0">
                    <a:pos x="98" y="23"/>
                  </a:cxn>
                  <a:cxn ang="0">
                    <a:pos x="101" y="4"/>
                  </a:cxn>
                  <a:cxn ang="0">
                    <a:pos x="87" y="0"/>
                  </a:cxn>
                  <a:cxn ang="0">
                    <a:pos x="80" y="11"/>
                  </a:cxn>
                  <a:cxn ang="0">
                    <a:pos x="84" y="23"/>
                  </a:cxn>
                  <a:cxn ang="0">
                    <a:pos x="178" y="461"/>
                  </a:cxn>
                </a:cxnLst>
                <a:rect l="0" t="0" r="r" b="b"/>
                <a:pathLst>
                  <a:path w="290" h="704">
                    <a:moveTo>
                      <a:pt x="178" y="461"/>
                    </a:moveTo>
                    <a:lnTo>
                      <a:pt x="171" y="476"/>
                    </a:lnTo>
                    <a:lnTo>
                      <a:pt x="171" y="487"/>
                    </a:lnTo>
                    <a:lnTo>
                      <a:pt x="160" y="499"/>
                    </a:lnTo>
                    <a:lnTo>
                      <a:pt x="157" y="461"/>
                    </a:lnTo>
                    <a:lnTo>
                      <a:pt x="146" y="446"/>
                    </a:lnTo>
                    <a:lnTo>
                      <a:pt x="150" y="446"/>
                    </a:lnTo>
                    <a:lnTo>
                      <a:pt x="150" y="442"/>
                    </a:lnTo>
                    <a:lnTo>
                      <a:pt x="150" y="438"/>
                    </a:lnTo>
                    <a:lnTo>
                      <a:pt x="153" y="427"/>
                    </a:lnTo>
                    <a:lnTo>
                      <a:pt x="157" y="419"/>
                    </a:lnTo>
                    <a:lnTo>
                      <a:pt x="136" y="389"/>
                    </a:lnTo>
                    <a:lnTo>
                      <a:pt x="160" y="385"/>
                    </a:lnTo>
                    <a:lnTo>
                      <a:pt x="136" y="378"/>
                    </a:lnTo>
                    <a:lnTo>
                      <a:pt x="136" y="321"/>
                    </a:lnTo>
                    <a:lnTo>
                      <a:pt x="77" y="321"/>
                    </a:lnTo>
                    <a:lnTo>
                      <a:pt x="87" y="415"/>
                    </a:lnTo>
                    <a:lnTo>
                      <a:pt x="112" y="442"/>
                    </a:lnTo>
                    <a:lnTo>
                      <a:pt x="105" y="446"/>
                    </a:lnTo>
                    <a:lnTo>
                      <a:pt x="105" y="457"/>
                    </a:lnTo>
                    <a:lnTo>
                      <a:pt x="87" y="472"/>
                    </a:lnTo>
                    <a:lnTo>
                      <a:pt x="87" y="480"/>
                    </a:lnTo>
                    <a:lnTo>
                      <a:pt x="87" y="487"/>
                    </a:lnTo>
                    <a:lnTo>
                      <a:pt x="87" y="495"/>
                    </a:lnTo>
                    <a:lnTo>
                      <a:pt x="98" y="525"/>
                    </a:lnTo>
                    <a:lnTo>
                      <a:pt x="108" y="567"/>
                    </a:lnTo>
                    <a:lnTo>
                      <a:pt x="105" y="608"/>
                    </a:lnTo>
                    <a:lnTo>
                      <a:pt x="98" y="635"/>
                    </a:lnTo>
                    <a:lnTo>
                      <a:pt x="101" y="638"/>
                    </a:lnTo>
                    <a:lnTo>
                      <a:pt x="98" y="653"/>
                    </a:lnTo>
                    <a:lnTo>
                      <a:pt x="101" y="672"/>
                    </a:lnTo>
                    <a:lnTo>
                      <a:pt x="108" y="676"/>
                    </a:lnTo>
                    <a:lnTo>
                      <a:pt x="94" y="680"/>
                    </a:lnTo>
                    <a:lnTo>
                      <a:pt x="98" y="699"/>
                    </a:lnTo>
                    <a:lnTo>
                      <a:pt x="56" y="684"/>
                    </a:lnTo>
                    <a:lnTo>
                      <a:pt x="28" y="684"/>
                    </a:lnTo>
                    <a:lnTo>
                      <a:pt x="0" y="691"/>
                    </a:lnTo>
                    <a:lnTo>
                      <a:pt x="32" y="699"/>
                    </a:lnTo>
                    <a:lnTo>
                      <a:pt x="272" y="703"/>
                    </a:lnTo>
                    <a:lnTo>
                      <a:pt x="272" y="653"/>
                    </a:lnTo>
                    <a:lnTo>
                      <a:pt x="181" y="627"/>
                    </a:lnTo>
                    <a:lnTo>
                      <a:pt x="174" y="574"/>
                    </a:lnTo>
                    <a:lnTo>
                      <a:pt x="199" y="555"/>
                    </a:lnTo>
                    <a:lnTo>
                      <a:pt x="216" y="638"/>
                    </a:lnTo>
                    <a:lnTo>
                      <a:pt x="226" y="642"/>
                    </a:lnTo>
                    <a:lnTo>
                      <a:pt x="206" y="548"/>
                    </a:lnTo>
                    <a:lnTo>
                      <a:pt x="226" y="536"/>
                    </a:lnTo>
                    <a:lnTo>
                      <a:pt x="233" y="578"/>
                    </a:lnTo>
                    <a:lnTo>
                      <a:pt x="240" y="608"/>
                    </a:lnTo>
                    <a:lnTo>
                      <a:pt x="258" y="631"/>
                    </a:lnTo>
                    <a:lnTo>
                      <a:pt x="268" y="638"/>
                    </a:lnTo>
                    <a:lnTo>
                      <a:pt x="275" y="638"/>
                    </a:lnTo>
                    <a:lnTo>
                      <a:pt x="275" y="631"/>
                    </a:lnTo>
                    <a:lnTo>
                      <a:pt x="261" y="627"/>
                    </a:lnTo>
                    <a:lnTo>
                      <a:pt x="247" y="612"/>
                    </a:lnTo>
                    <a:lnTo>
                      <a:pt x="240" y="604"/>
                    </a:lnTo>
                    <a:lnTo>
                      <a:pt x="237" y="574"/>
                    </a:lnTo>
                    <a:lnTo>
                      <a:pt x="240" y="551"/>
                    </a:lnTo>
                    <a:lnTo>
                      <a:pt x="240" y="563"/>
                    </a:lnTo>
                    <a:lnTo>
                      <a:pt x="251" y="578"/>
                    </a:lnTo>
                    <a:lnTo>
                      <a:pt x="268" y="597"/>
                    </a:lnTo>
                    <a:lnTo>
                      <a:pt x="289" y="604"/>
                    </a:lnTo>
                    <a:lnTo>
                      <a:pt x="289" y="601"/>
                    </a:lnTo>
                    <a:lnTo>
                      <a:pt x="282" y="597"/>
                    </a:lnTo>
                    <a:lnTo>
                      <a:pt x="268" y="593"/>
                    </a:lnTo>
                    <a:lnTo>
                      <a:pt x="258" y="582"/>
                    </a:lnTo>
                    <a:lnTo>
                      <a:pt x="251" y="563"/>
                    </a:lnTo>
                    <a:lnTo>
                      <a:pt x="247" y="548"/>
                    </a:lnTo>
                    <a:lnTo>
                      <a:pt x="261" y="533"/>
                    </a:lnTo>
                    <a:lnTo>
                      <a:pt x="258" y="521"/>
                    </a:lnTo>
                    <a:lnTo>
                      <a:pt x="258" y="517"/>
                    </a:lnTo>
                    <a:lnTo>
                      <a:pt x="240" y="517"/>
                    </a:lnTo>
                    <a:lnTo>
                      <a:pt x="226" y="525"/>
                    </a:lnTo>
                    <a:lnTo>
                      <a:pt x="171" y="540"/>
                    </a:lnTo>
                    <a:lnTo>
                      <a:pt x="185" y="517"/>
                    </a:lnTo>
                    <a:lnTo>
                      <a:pt x="192" y="517"/>
                    </a:lnTo>
                    <a:lnTo>
                      <a:pt x="192" y="533"/>
                    </a:lnTo>
                    <a:lnTo>
                      <a:pt x="202" y="533"/>
                    </a:lnTo>
                    <a:lnTo>
                      <a:pt x="199" y="517"/>
                    </a:lnTo>
                    <a:lnTo>
                      <a:pt x="206" y="506"/>
                    </a:lnTo>
                    <a:lnTo>
                      <a:pt x="209" y="502"/>
                    </a:lnTo>
                    <a:lnTo>
                      <a:pt x="209" y="499"/>
                    </a:lnTo>
                    <a:lnTo>
                      <a:pt x="209" y="495"/>
                    </a:lnTo>
                    <a:lnTo>
                      <a:pt x="206" y="491"/>
                    </a:lnTo>
                    <a:lnTo>
                      <a:pt x="206" y="487"/>
                    </a:lnTo>
                    <a:lnTo>
                      <a:pt x="202" y="480"/>
                    </a:lnTo>
                    <a:lnTo>
                      <a:pt x="199" y="480"/>
                    </a:lnTo>
                    <a:lnTo>
                      <a:pt x="202" y="476"/>
                    </a:lnTo>
                    <a:lnTo>
                      <a:pt x="199" y="472"/>
                    </a:lnTo>
                    <a:lnTo>
                      <a:pt x="192" y="472"/>
                    </a:lnTo>
                    <a:lnTo>
                      <a:pt x="98" y="49"/>
                    </a:lnTo>
                    <a:lnTo>
                      <a:pt x="98" y="23"/>
                    </a:lnTo>
                    <a:lnTo>
                      <a:pt x="101" y="19"/>
                    </a:lnTo>
                    <a:lnTo>
                      <a:pt x="101" y="4"/>
                    </a:lnTo>
                    <a:lnTo>
                      <a:pt x="94" y="0"/>
                    </a:lnTo>
                    <a:lnTo>
                      <a:pt x="87" y="0"/>
                    </a:lnTo>
                    <a:lnTo>
                      <a:pt x="80" y="4"/>
                    </a:lnTo>
                    <a:lnTo>
                      <a:pt x="80" y="11"/>
                    </a:lnTo>
                    <a:lnTo>
                      <a:pt x="80" y="19"/>
                    </a:lnTo>
                    <a:lnTo>
                      <a:pt x="84" y="23"/>
                    </a:lnTo>
                    <a:lnTo>
                      <a:pt x="87" y="34"/>
                    </a:lnTo>
                    <a:lnTo>
                      <a:pt x="178" y="461"/>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grpSp>
        <p:sp>
          <p:nvSpPr>
            <p:cNvPr id="19" name="Freeform 511"/>
            <p:cNvSpPr>
              <a:spLocks/>
            </p:cNvSpPr>
            <p:nvPr/>
          </p:nvSpPr>
          <p:spPr bwMode="auto">
            <a:xfrm>
              <a:off x="3083" y="2534"/>
              <a:ext cx="304" cy="96"/>
            </a:xfrm>
            <a:custGeom>
              <a:avLst/>
              <a:gdLst/>
              <a:ahLst/>
              <a:cxnLst>
                <a:cxn ang="0">
                  <a:pos x="303" y="38"/>
                </a:cxn>
                <a:cxn ang="0">
                  <a:pos x="279" y="31"/>
                </a:cxn>
                <a:cxn ang="0">
                  <a:pos x="254" y="27"/>
                </a:cxn>
                <a:cxn ang="0">
                  <a:pos x="213" y="23"/>
                </a:cxn>
                <a:cxn ang="0">
                  <a:pos x="199" y="27"/>
                </a:cxn>
                <a:cxn ang="0">
                  <a:pos x="164" y="38"/>
                </a:cxn>
                <a:cxn ang="0">
                  <a:pos x="133" y="50"/>
                </a:cxn>
                <a:cxn ang="0">
                  <a:pos x="115" y="53"/>
                </a:cxn>
                <a:cxn ang="0">
                  <a:pos x="91" y="57"/>
                </a:cxn>
                <a:cxn ang="0">
                  <a:pos x="77" y="76"/>
                </a:cxn>
                <a:cxn ang="0">
                  <a:pos x="67" y="76"/>
                </a:cxn>
                <a:cxn ang="0">
                  <a:pos x="46" y="80"/>
                </a:cxn>
                <a:cxn ang="0">
                  <a:pos x="0" y="95"/>
                </a:cxn>
                <a:cxn ang="0">
                  <a:pos x="7" y="91"/>
                </a:cxn>
                <a:cxn ang="0">
                  <a:pos x="21" y="91"/>
                </a:cxn>
                <a:cxn ang="0">
                  <a:pos x="39" y="76"/>
                </a:cxn>
                <a:cxn ang="0">
                  <a:pos x="42" y="68"/>
                </a:cxn>
                <a:cxn ang="0">
                  <a:pos x="67" y="57"/>
                </a:cxn>
                <a:cxn ang="0">
                  <a:pos x="77" y="31"/>
                </a:cxn>
                <a:cxn ang="0">
                  <a:pos x="94" y="31"/>
                </a:cxn>
                <a:cxn ang="0">
                  <a:pos x="129" y="23"/>
                </a:cxn>
                <a:cxn ang="0">
                  <a:pos x="160" y="8"/>
                </a:cxn>
                <a:cxn ang="0">
                  <a:pos x="209" y="0"/>
                </a:cxn>
                <a:cxn ang="0">
                  <a:pos x="251" y="0"/>
                </a:cxn>
                <a:cxn ang="0">
                  <a:pos x="275" y="8"/>
                </a:cxn>
                <a:cxn ang="0">
                  <a:pos x="296" y="16"/>
                </a:cxn>
                <a:cxn ang="0">
                  <a:pos x="303" y="38"/>
                </a:cxn>
                <a:cxn ang="0">
                  <a:pos x="303" y="38"/>
                </a:cxn>
              </a:cxnLst>
              <a:rect l="0" t="0" r="r" b="b"/>
              <a:pathLst>
                <a:path w="304" h="96">
                  <a:moveTo>
                    <a:pt x="303" y="38"/>
                  </a:moveTo>
                  <a:lnTo>
                    <a:pt x="279" y="31"/>
                  </a:lnTo>
                  <a:lnTo>
                    <a:pt x="254" y="27"/>
                  </a:lnTo>
                  <a:lnTo>
                    <a:pt x="213" y="23"/>
                  </a:lnTo>
                  <a:lnTo>
                    <a:pt x="199" y="27"/>
                  </a:lnTo>
                  <a:lnTo>
                    <a:pt x="164" y="38"/>
                  </a:lnTo>
                  <a:lnTo>
                    <a:pt x="133" y="50"/>
                  </a:lnTo>
                  <a:lnTo>
                    <a:pt x="115" y="53"/>
                  </a:lnTo>
                  <a:lnTo>
                    <a:pt x="91" y="57"/>
                  </a:lnTo>
                  <a:lnTo>
                    <a:pt x="77" y="76"/>
                  </a:lnTo>
                  <a:lnTo>
                    <a:pt x="67" y="76"/>
                  </a:lnTo>
                  <a:lnTo>
                    <a:pt x="46" y="80"/>
                  </a:lnTo>
                  <a:lnTo>
                    <a:pt x="0" y="95"/>
                  </a:lnTo>
                  <a:lnTo>
                    <a:pt x="7" y="91"/>
                  </a:lnTo>
                  <a:lnTo>
                    <a:pt x="21" y="91"/>
                  </a:lnTo>
                  <a:lnTo>
                    <a:pt x="39" y="76"/>
                  </a:lnTo>
                  <a:lnTo>
                    <a:pt x="42" y="68"/>
                  </a:lnTo>
                  <a:lnTo>
                    <a:pt x="67" y="57"/>
                  </a:lnTo>
                  <a:lnTo>
                    <a:pt x="77" y="31"/>
                  </a:lnTo>
                  <a:lnTo>
                    <a:pt x="94" y="31"/>
                  </a:lnTo>
                  <a:lnTo>
                    <a:pt x="129" y="23"/>
                  </a:lnTo>
                  <a:lnTo>
                    <a:pt x="160" y="8"/>
                  </a:lnTo>
                  <a:lnTo>
                    <a:pt x="209" y="0"/>
                  </a:lnTo>
                  <a:lnTo>
                    <a:pt x="251" y="0"/>
                  </a:lnTo>
                  <a:lnTo>
                    <a:pt x="275" y="8"/>
                  </a:lnTo>
                  <a:lnTo>
                    <a:pt x="296" y="16"/>
                  </a:lnTo>
                  <a:lnTo>
                    <a:pt x="303" y="38"/>
                  </a:lnTo>
                  <a:close/>
                </a:path>
              </a:pathLst>
            </a:custGeom>
            <a:solidFill>
              <a:srgbClr val="EEEEEE"/>
            </a:solidFill>
            <a:ln w="3175" cap="flat">
              <a:noFill/>
              <a:prstDash val="solid"/>
              <a:round/>
              <a:headEnd/>
              <a:tailEnd/>
            </a:ln>
            <a:effectLst/>
          </p:spPr>
          <p:txBody>
            <a:bodyPr wrap="none" anchor="ctr">
              <a:spAutoFit/>
            </a:bodyPr>
            <a:lstStyle/>
            <a:p>
              <a:endParaRPr lang="zh-CN" altLang="en-US"/>
            </a:p>
          </p:txBody>
        </p:sp>
        <p:sp>
          <p:nvSpPr>
            <p:cNvPr id="20" name="Freeform 512"/>
            <p:cNvSpPr>
              <a:spLocks/>
            </p:cNvSpPr>
            <p:nvPr/>
          </p:nvSpPr>
          <p:spPr bwMode="auto">
            <a:xfrm>
              <a:off x="3000" y="2349"/>
              <a:ext cx="370" cy="239"/>
            </a:xfrm>
            <a:custGeom>
              <a:avLst/>
              <a:gdLst/>
              <a:ahLst/>
              <a:cxnLst>
                <a:cxn ang="0">
                  <a:pos x="341" y="12"/>
                </a:cxn>
                <a:cxn ang="0">
                  <a:pos x="348" y="0"/>
                </a:cxn>
                <a:cxn ang="0">
                  <a:pos x="320" y="4"/>
                </a:cxn>
                <a:cxn ang="0">
                  <a:pos x="292" y="8"/>
                </a:cxn>
                <a:cxn ang="0">
                  <a:pos x="268" y="8"/>
                </a:cxn>
                <a:cxn ang="0">
                  <a:pos x="219" y="15"/>
                </a:cxn>
                <a:cxn ang="0">
                  <a:pos x="174" y="34"/>
                </a:cxn>
                <a:cxn ang="0">
                  <a:pos x="146" y="49"/>
                </a:cxn>
                <a:cxn ang="0">
                  <a:pos x="101" y="53"/>
                </a:cxn>
                <a:cxn ang="0">
                  <a:pos x="73" y="65"/>
                </a:cxn>
                <a:cxn ang="0">
                  <a:pos x="73" y="95"/>
                </a:cxn>
                <a:cxn ang="0">
                  <a:pos x="38" y="106"/>
                </a:cxn>
                <a:cxn ang="0">
                  <a:pos x="24" y="114"/>
                </a:cxn>
                <a:cxn ang="0">
                  <a:pos x="24" y="136"/>
                </a:cxn>
                <a:cxn ang="0">
                  <a:pos x="17" y="140"/>
                </a:cxn>
                <a:cxn ang="0">
                  <a:pos x="0" y="167"/>
                </a:cxn>
                <a:cxn ang="0">
                  <a:pos x="17" y="155"/>
                </a:cxn>
                <a:cxn ang="0">
                  <a:pos x="38" y="155"/>
                </a:cxn>
                <a:cxn ang="0">
                  <a:pos x="45" y="155"/>
                </a:cxn>
                <a:cxn ang="0">
                  <a:pos x="45" y="129"/>
                </a:cxn>
                <a:cxn ang="0">
                  <a:pos x="73" y="133"/>
                </a:cxn>
                <a:cxn ang="0">
                  <a:pos x="87" y="133"/>
                </a:cxn>
                <a:cxn ang="0">
                  <a:pos x="87" y="102"/>
                </a:cxn>
                <a:cxn ang="0">
                  <a:pos x="132" y="114"/>
                </a:cxn>
                <a:cxn ang="0">
                  <a:pos x="177" y="125"/>
                </a:cxn>
                <a:cxn ang="0">
                  <a:pos x="167" y="140"/>
                </a:cxn>
                <a:cxn ang="0">
                  <a:pos x="157" y="151"/>
                </a:cxn>
                <a:cxn ang="0">
                  <a:pos x="129" y="155"/>
                </a:cxn>
                <a:cxn ang="0">
                  <a:pos x="111" y="159"/>
                </a:cxn>
                <a:cxn ang="0">
                  <a:pos x="111" y="185"/>
                </a:cxn>
                <a:cxn ang="0">
                  <a:pos x="66" y="185"/>
                </a:cxn>
                <a:cxn ang="0">
                  <a:pos x="56" y="193"/>
                </a:cxn>
                <a:cxn ang="0">
                  <a:pos x="56" y="212"/>
                </a:cxn>
                <a:cxn ang="0">
                  <a:pos x="35" y="216"/>
                </a:cxn>
                <a:cxn ang="0">
                  <a:pos x="21" y="227"/>
                </a:cxn>
                <a:cxn ang="0">
                  <a:pos x="7" y="238"/>
                </a:cxn>
                <a:cxn ang="0">
                  <a:pos x="28" y="231"/>
                </a:cxn>
                <a:cxn ang="0">
                  <a:pos x="42" y="231"/>
                </a:cxn>
                <a:cxn ang="0">
                  <a:pos x="56" y="231"/>
                </a:cxn>
                <a:cxn ang="0">
                  <a:pos x="63" y="231"/>
                </a:cxn>
                <a:cxn ang="0">
                  <a:pos x="59" y="212"/>
                </a:cxn>
                <a:cxn ang="0">
                  <a:pos x="66" y="208"/>
                </a:cxn>
                <a:cxn ang="0">
                  <a:pos x="97" y="208"/>
                </a:cxn>
                <a:cxn ang="0">
                  <a:pos x="115" y="208"/>
                </a:cxn>
                <a:cxn ang="0">
                  <a:pos x="129" y="201"/>
                </a:cxn>
                <a:cxn ang="0">
                  <a:pos x="129" y="185"/>
                </a:cxn>
                <a:cxn ang="0">
                  <a:pos x="163" y="189"/>
                </a:cxn>
                <a:cxn ang="0">
                  <a:pos x="195" y="185"/>
                </a:cxn>
                <a:cxn ang="0">
                  <a:pos x="216" y="178"/>
                </a:cxn>
                <a:cxn ang="0">
                  <a:pos x="247" y="170"/>
                </a:cxn>
                <a:cxn ang="0">
                  <a:pos x="282" y="163"/>
                </a:cxn>
                <a:cxn ang="0">
                  <a:pos x="334" y="170"/>
                </a:cxn>
                <a:cxn ang="0">
                  <a:pos x="369" y="178"/>
                </a:cxn>
                <a:cxn ang="0">
                  <a:pos x="365" y="170"/>
                </a:cxn>
                <a:cxn ang="0">
                  <a:pos x="344" y="133"/>
                </a:cxn>
                <a:cxn ang="0">
                  <a:pos x="334" y="95"/>
                </a:cxn>
                <a:cxn ang="0">
                  <a:pos x="330" y="46"/>
                </a:cxn>
                <a:cxn ang="0">
                  <a:pos x="341" y="12"/>
                </a:cxn>
                <a:cxn ang="0">
                  <a:pos x="341" y="12"/>
                </a:cxn>
              </a:cxnLst>
              <a:rect l="0" t="0" r="r" b="b"/>
              <a:pathLst>
                <a:path w="370" h="239">
                  <a:moveTo>
                    <a:pt x="341" y="12"/>
                  </a:moveTo>
                  <a:lnTo>
                    <a:pt x="348" y="0"/>
                  </a:lnTo>
                  <a:lnTo>
                    <a:pt x="320" y="4"/>
                  </a:lnTo>
                  <a:lnTo>
                    <a:pt x="292" y="8"/>
                  </a:lnTo>
                  <a:lnTo>
                    <a:pt x="268" y="8"/>
                  </a:lnTo>
                  <a:lnTo>
                    <a:pt x="219" y="15"/>
                  </a:lnTo>
                  <a:lnTo>
                    <a:pt x="174" y="34"/>
                  </a:lnTo>
                  <a:lnTo>
                    <a:pt x="146" y="49"/>
                  </a:lnTo>
                  <a:lnTo>
                    <a:pt x="101" y="53"/>
                  </a:lnTo>
                  <a:lnTo>
                    <a:pt x="73" y="65"/>
                  </a:lnTo>
                  <a:lnTo>
                    <a:pt x="73" y="95"/>
                  </a:lnTo>
                  <a:lnTo>
                    <a:pt x="38" y="106"/>
                  </a:lnTo>
                  <a:lnTo>
                    <a:pt x="24" y="114"/>
                  </a:lnTo>
                  <a:lnTo>
                    <a:pt x="24" y="136"/>
                  </a:lnTo>
                  <a:lnTo>
                    <a:pt x="17" y="140"/>
                  </a:lnTo>
                  <a:lnTo>
                    <a:pt x="0" y="167"/>
                  </a:lnTo>
                  <a:lnTo>
                    <a:pt x="17" y="155"/>
                  </a:lnTo>
                  <a:lnTo>
                    <a:pt x="38" y="155"/>
                  </a:lnTo>
                  <a:lnTo>
                    <a:pt x="45" y="155"/>
                  </a:lnTo>
                  <a:lnTo>
                    <a:pt x="45" y="129"/>
                  </a:lnTo>
                  <a:lnTo>
                    <a:pt x="73" y="133"/>
                  </a:lnTo>
                  <a:lnTo>
                    <a:pt x="87" y="133"/>
                  </a:lnTo>
                  <a:lnTo>
                    <a:pt x="87" y="102"/>
                  </a:lnTo>
                  <a:lnTo>
                    <a:pt x="132" y="114"/>
                  </a:lnTo>
                  <a:lnTo>
                    <a:pt x="177" y="125"/>
                  </a:lnTo>
                  <a:lnTo>
                    <a:pt x="167" y="140"/>
                  </a:lnTo>
                  <a:lnTo>
                    <a:pt x="157" y="151"/>
                  </a:lnTo>
                  <a:lnTo>
                    <a:pt x="129" y="155"/>
                  </a:lnTo>
                  <a:lnTo>
                    <a:pt x="111" y="159"/>
                  </a:lnTo>
                  <a:lnTo>
                    <a:pt x="111" y="185"/>
                  </a:lnTo>
                  <a:lnTo>
                    <a:pt x="66" y="185"/>
                  </a:lnTo>
                  <a:lnTo>
                    <a:pt x="56" y="193"/>
                  </a:lnTo>
                  <a:lnTo>
                    <a:pt x="56" y="212"/>
                  </a:lnTo>
                  <a:lnTo>
                    <a:pt x="35" y="216"/>
                  </a:lnTo>
                  <a:lnTo>
                    <a:pt x="21" y="227"/>
                  </a:lnTo>
                  <a:lnTo>
                    <a:pt x="7" y="238"/>
                  </a:lnTo>
                  <a:lnTo>
                    <a:pt x="28" y="231"/>
                  </a:lnTo>
                  <a:lnTo>
                    <a:pt x="42" y="231"/>
                  </a:lnTo>
                  <a:lnTo>
                    <a:pt x="56" y="231"/>
                  </a:lnTo>
                  <a:lnTo>
                    <a:pt x="63" y="231"/>
                  </a:lnTo>
                  <a:lnTo>
                    <a:pt x="59" y="212"/>
                  </a:lnTo>
                  <a:lnTo>
                    <a:pt x="66" y="208"/>
                  </a:lnTo>
                  <a:lnTo>
                    <a:pt x="97" y="208"/>
                  </a:lnTo>
                  <a:lnTo>
                    <a:pt x="115" y="208"/>
                  </a:lnTo>
                  <a:lnTo>
                    <a:pt x="129" y="201"/>
                  </a:lnTo>
                  <a:lnTo>
                    <a:pt x="129" y="185"/>
                  </a:lnTo>
                  <a:lnTo>
                    <a:pt x="163" y="189"/>
                  </a:lnTo>
                  <a:lnTo>
                    <a:pt x="195" y="185"/>
                  </a:lnTo>
                  <a:lnTo>
                    <a:pt x="216" y="178"/>
                  </a:lnTo>
                  <a:lnTo>
                    <a:pt x="247" y="170"/>
                  </a:lnTo>
                  <a:lnTo>
                    <a:pt x="282" y="163"/>
                  </a:lnTo>
                  <a:lnTo>
                    <a:pt x="334" y="170"/>
                  </a:lnTo>
                  <a:lnTo>
                    <a:pt x="369" y="178"/>
                  </a:lnTo>
                  <a:lnTo>
                    <a:pt x="365" y="170"/>
                  </a:lnTo>
                  <a:lnTo>
                    <a:pt x="344" y="133"/>
                  </a:lnTo>
                  <a:lnTo>
                    <a:pt x="334" y="95"/>
                  </a:lnTo>
                  <a:lnTo>
                    <a:pt x="330" y="46"/>
                  </a:lnTo>
                  <a:lnTo>
                    <a:pt x="341" y="12"/>
                  </a:lnTo>
                  <a:close/>
                </a:path>
              </a:pathLst>
            </a:custGeom>
            <a:solidFill>
              <a:srgbClr val="BBBBBB"/>
            </a:solidFill>
            <a:ln w="3175" cap="flat">
              <a:noFill/>
              <a:prstDash val="solid"/>
              <a:round/>
              <a:headEnd/>
              <a:tailEnd/>
            </a:ln>
            <a:effectLst/>
          </p:spPr>
          <p:txBody>
            <a:bodyPr wrap="none" anchor="ctr">
              <a:spAutoFit/>
            </a:bodyPr>
            <a:lstStyle/>
            <a:p>
              <a:endParaRPr lang="zh-CN" altLang="en-US"/>
            </a:p>
          </p:txBody>
        </p:sp>
      </p:grpSp>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952340" y="762158"/>
            <a:ext cx="392842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四、园路工程图</a:t>
            </a:r>
          </a:p>
        </p:txBody>
      </p:sp>
      <p:sp>
        <p:nvSpPr>
          <p:cNvPr id="16" name="矩形 15"/>
          <p:cNvSpPr/>
          <p:nvPr/>
        </p:nvSpPr>
        <p:spPr>
          <a:xfrm>
            <a:off x="1308860" y="2643976"/>
            <a:ext cx="3462727" cy="2413416"/>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园路纵断面图是假设用铅垂切平面沿园路中心轴线剖切，然后将所得断面图展开而成的立面图，它表示某一铅垂面上园路的起伏变化情况，如图</a:t>
            </a:r>
            <a:r>
              <a:rPr lang="en-US" sz="1600" dirty="0" smtClean="0">
                <a:solidFill>
                  <a:schemeClr val="tx1"/>
                </a:solidFill>
                <a:latin typeface="微软雅黑" pitchFamily="34" charset="-122"/>
                <a:ea typeface="微软雅黑" pitchFamily="34" charset="-122"/>
              </a:rPr>
              <a:t>3-14</a:t>
            </a:r>
            <a:r>
              <a:rPr lang="zh-CN" altLang="en-US" sz="1600" dirty="0" smtClean="0">
                <a:solidFill>
                  <a:schemeClr val="tx1"/>
                </a:solidFill>
                <a:latin typeface="微软雅黑" pitchFamily="34" charset="-122"/>
                <a:ea typeface="微软雅黑" pitchFamily="34" charset="-122"/>
              </a:rPr>
              <a:t>所示。</a:t>
            </a:r>
            <a:endParaRPr lang="en-US" altLang="zh-CN" sz="1600" dirty="0" smtClean="0">
              <a:solidFill>
                <a:schemeClr val="tx1"/>
              </a:solidFill>
              <a:latin typeface="微软雅黑" pitchFamily="34" charset="-122"/>
              <a:ea typeface="微软雅黑" pitchFamily="34" charset="-122"/>
            </a:endParaRPr>
          </a:p>
        </p:txBody>
      </p:sp>
      <p:sp>
        <p:nvSpPr>
          <p:cNvPr id="17" name="圆角矩形 16"/>
          <p:cNvSpPr/>
          <p:nvPr/>
        </p:nvSpPr>
        <p:spPr>
          <a:xfrm>
            <a:off x="951670" y="1286654"/>
            <a:ext cx="3325372"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（二）园路纵断面图</a:t>
            </a:r>
          </a:p>
        </p:txBody>
      </p:sp>
      <p:pic>
        <p:nvPicPr>
          <p:cNvPr id="21" name="Picture 2" descr="3-14"/>
          <p:cNvPicPr>
            <a:picLocks noChangeAspect="1" noChangeArrowheads="1"/>
          </p:cNvPicPr>
          <p:nvPr/>
        </p:nvPicPr>
        <p:blipFill>
          <a:blip r:embed="rId4"/>
          <a:srcRect/>
          <a:stretch>
            <a:fillRect/>
          </a:stretch>
        </p:blipFill>
        <p:spPr bwMode="auto">
          <a:xfrm>
            <a:off x="5095074" y="1088027"/>
            <a:ext cx="5817819" cy="5485039"/>
          </a:xfrm>
          <a:prstGeom prst="rect">
            <a:avLst/>
          </a:prstGeom>
          <a:noFill/>
          <a:ln w="9525">
            <a:noFill/>
            <a:miter lim="800000"/>
            <a:headEnd/>
            <a:tailEnd/>
          </a:ln>
        </p:spPr>
      </p:pic>
      <p:sp>
        <p:nvSpPr>
          <p:cNvPr id="22" name="TextBox 21"/>
          <p:cNvSpPr txBox="1"/>
          <p:nvPr/>
        </p:nvSpPr>
        <p:spPr>
          <a:xfrm>
            <a:off x="7166776" y="786588"/>
            <a:ext cx="194155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3-14  </a:t>
            </a:r>
            <a:r>
              <a:rPr lang="zh-CN" altLang="en-US" sz="1400" dirty="0" smtClean="0">
                <a:latin typeface="微软雅黑" pitchFamily="34" charset="-122"/>
                <a:ea typeface="微软雅黑" pitchFamily="34" charset="-122"/>
              </a:rPr>
              <a:t>路线纵断面图</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952340" y="762158"/>
            <a:ext cx="392842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四、园路工程图</a:t>
            </a:r>
          </a:p>
        </p:txBody>
      </p:sp>
      <p:sp>
        <p:nvSpPr>
          <p:cNvPr id="17" name="圆角矩形 16"/>
          <p:cNvSpPr/>
          <p:nvPr/>
        </p:nvSpPr>
        <p:spPr>
          <a:xfrm>
            <a:off x="951670" y="1286654"/>
            <a:ext cx="3325372"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（二）园路纵断面图</a:t>
            </a:r>
          </a:p>
        </p:txBody>
      </p:sp>
      <p:sp>
        <p:nvSpPr>
          <p:cNvPr id="14" name="矩形 13"/>
          <p:cNvSpPr/>
          <p:nvPr/>
        </p:nvSpPr>
        <p:spPr>
          <a:xfrm>
            <a:off x="1237422" y="1786720"/>
            <a:ext cx="9608695" cy="47818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纵断面图应包括地面线、设计线、竖曲线及资料表等内容，如图</a:t>
            </a:r>
            <a:r>
              <a:rPr lang="en-US" sz="1600" dirty="0" smtClean="0">
                <a:solidFill>
                  <a:schemeClr val="tx1"/>
                </a:solidFill>
                <a:latin typeface="微软雅黑" pitchFamily="34" charset="-122"/>
                <a:ea typeface="微软雅黑" pitchFamily="34" charset="-122"/>
              </a:rPr>
              <a:t>3-14</a:t>
            </a:r>
            <a:r>
              <a:rPr lang="zh-CN" altLang="en-US" sz="1600" dirty="0" smtClean="0">
                <a:solidFill>
                  <a:schemeClr val="tx1"/>
                </a:solidFill>
                <a:latin typeface="微软雅黑" pitchFamily="34" charset="-122"/>
                <a:ea typeface="微软雅黑" pitchFamily="34" charset="-122"/>
              </a:rPr>
              <a:t>所示。</a:t>
            </a:r>
          </a:p>
          <a:p>
            <a:pPr indent="457200">
              <a:lnSpc>
                <a:spcPct val="150000"/>
              </a:lnSpc>
            </a:pPr>
            <a:r>
              <a:rPr lang="zh-CN" altLang="en-US" sz="1600" b="1" dirty="0" smtClean="0">
                <a:solidFill>
                  <a:srgbClr val="C00000"/>
                </a:solidFill>
                <a:latin typeface="微软雅黑" pitchFamily="34" charset="-122"/>
                <a:ea typeface="微软雅黑" pitchFamily="34" charset="-122"/>
              </a:rPr>
              <a:t>◆地面线：</a:t>
            </a:r>
            <a:r>
              <a:rPr lang="zh-CN" altLang="en-US" sz="1600" dirty="0" smtClean="0">
                <a:solidFill>
                  <a:schemeClr val="tx1"/>
                </a:solidFill>
                <a:latin typeface="微软雅黑" pitchFamily="34" charset="-122"/>
                <a:ea typeface="微软雅黑" pitchFamily="34" charset="-122"/>
              </a:rPr>
              <a:t>是道路中心线所在处，是原地面高程的连接线，用细实线绘制。具体画法是将水准测量测得的各桩高程按图样比例画在相应的里程桩上（用小点表示其位置即可），然后用细实线按顺序将各点连接起来，故纵断面图上的地面线为不规则折线状。</a:t>
            </a:r>
          </a:p>
          <a:p>
            <a:pPr lvl="0" indent="457200">
              <a:lnSpc>
                <a:spcPct val="150000"/>
              </a:lnSpc>
            </a:pPr>
            <a:r>
              <a:rPr lang="zh-CN" altLang="en-US" sz="1600" b="1" dirty="0" smtClean="0">
                <a:solidFill>
                  <a:srgbClr val="C00000"/>
                </a:solidFill>
                <a:latin typeface="微软雅黑" pitchFamily="34" charset="-122"/>
                <a:ea typeface="微软雅黑" pitchFamily="34" charset="-122"/>
              </a:rPr>
              <a:t>◆设计线：</a:t>
            </a:r>
            <a:r>
              <a:rPr lang="zh-CN" altLang="en-US" sz="1600" dirty="0" smtClean="0">
                <a:solidFill>
                  <a:schemeClr val="tx1"/>
                </a:solidFill>
                <a:latin typeface="微软雅黑" pitchFamily="34" charset="-122"/>
                <a:ea typeface="微软雅黑" pitchFamily="34" charset="-122"/>
              </a:rPr>
              <a:t>道路的路基纵向设计高程的连接线，即沿路线方向的设计坡度线，用粗实线表示。</a:t>
            </a:r>
          </a:p>
          <a:p>
            <a:pPr lvl="0" indent="457200">
              <a:lnSpc>
                <a:spcPct val="150000"/>
              </a:lnSpc>
            </a:pPr>
            <a:r>
              <a:rPr lang="zh-CN" altLang="en-US" sz="1600" b="1" dirty="0" smtClean="0">
                <a:solidFill>
                  <a:srgbClr val="C00000"/>
                </a:solidFill>
                <a:latin typeface="微软雅黑" pitchFamily="34" charset="-122"/>
                <a:ea typeface="微软雅黑" pitchFamily="34" charset="-122"/>
              </a:rPr>
              <a:t>◆竖曲线：</a:t>
            </a:r>
            <a:r>
              <a:rPr lang="zh-CN" altLang="en-US" sz="1600" dirty="0" smtClean="0">
                <a:solidFill>
                  <a:schemeClr val="tx1"/>
                </a:solidFill>
                <a:latin typeface="微软雅黑" pitchFamily="34" charset="-122"/>
                <a:ea typeface="微软雅黑" pitchFamily="34" charset="-122"/>
              </a:rPr>
              <a:t>是当设计线纵坡变更处的两相邻坡度之差的绝对值超过一定数值时，在变坡处设置的用于连接两相邻纵坡的竖向圆弧。竖曲线分为凸形竖曲线和凹形竖曲线。竖曲线上要标出相邻纵坡交点的里程桩和标高，以及竖曲线半径、切线长、外距、始点、终点，单位均为</a:t>
            </a:r>
            <a:r>
              <a:rPr lang="en-US" sz="1600" dirty="0" smtClean="0">
                <a:solidFill>
                  <a:schemeClr val="tx1"/>
                </a:solidFill>
                <a:latin typeface="微软雅黑" pitchFamily="34" charset="-122"/>
                <a:ea typeface="微软雅黑" pitchFamily="34" charset="-122"/>
              </a:rPr>
              <a:t>m</a:t>
            </a:r>
            <a:r>
              <a:rPr lang="zh-CN" altLang="en-US" sz="1600" dirty="0" smtClean="0">
                <a:solidFill>
                  <a:schemeClr val="tx1"/>
                </a:solidFill>
                <a:latin typeface="微软雅黑" pitchFamily="34" charset="-122"/>
                <a:ea typeface="微软雅黑" pitchFamily="34" charset="-122"/>
              </a:rPr>
              <a:t>。如变坡点不设置竖曲线时，则应在变坡处标明“不设”。路线上的桥涵构筑物和水准点都应按所在里程注在设计线上，标出名称、种类、大小、桩号等。</a:t>
            </a:r>
          </a:p>
          <a:p>
            <a:pPr lvl="0" indent="457200">
              <a:lnSpc>
                <a:spcPct val="150000"/>
              </a:lnSpc>
            </a:pPr>
            <a:r>
              <a:rPr lang="zh-CN" altLang="en-US" sz="1600" b="1" dirty="0" smtClean="0">
                <a:solidFill>
                  <a:srgbClr val="C00000"/>
                </a:solidFill>
                <a:latin typeface="微软雅黑" pitchFamily="34" charset="-122"/>
                <a:ea typeface="微软雅黑" pitchFamily="34" charset="-122"/>
              </a:rPr>
              <a:t>◆资料表：</a:t>
            </a:r>
            <a:r>
              <a:rPr lang="zh-CN" altLang="en-US" sz="1600" dirty="0" smtClean="0">
                <a:solidFill>
                  <a:schemeClr val="tx1"/>
                </a:solidFill>
                <a:latin typeface="微软雅黑" pitchFamily="34" charset="-122"/>
                <a:ea typeface="微软雅黑" pitchFamily="34" charset="-122"/>
              </a:rPr>
              <a:t>资料表在图样的正下方，主要内容包括每段设计线的坡度（用对角线表示坡度方向，对角线上方标注坡度，下方标注坡长，水平段用水平线表示）、每个桩号的设计标高和地面标高、桩号、交角点编号、转折角和曲线半径等。资料表应与路线纵断面图的各段一一对应。</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plus(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任务二    园路的线形设计</a:t>
            </a:r>
            <a:endParaRPr lang="zh-CN" altLang="en-US" dirty="0"/>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952340" y="762158"/>
            <a:ext cx="392842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四、园路工程图</a:t>
            </a:r>
          </a:p>
        </p:txBody>
      </p:sp>
      <p:sp>
        <p:nvSpPr>
          <p:cNvPr id="12" name="圆角矩形 11"/>
          <p:cNvSpPr/>
          <p:nvPr/>
        </p:nvSpPr>
        <p:spPr>
          <a:xfrm>
            <a:off x="951670" y="1286654"/>
            <a:ext cx="331740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（三）园路横断面图</a:t>
            </a:r>
          </a:p>
        </p:txBody>
      </p:sp>
      <p:sp>
        <p:nvSpPr>
          <p:cNvPr id="13" name="圆角矩形 12"/>
          <p:cNvSpPr/>
          <p:nvPr/>
        </p:nvSpPr>
        <p:spPr>
          <a:xfrm>
            <a:off x="794480" y="2218545"/>
            <a:ext cx="5006713" cy="371756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园路横断面图是用垂直于设计线的剖切平面剖切所得到的图形，作为计算土石方和路基施工的依据。沿道路路线一般每隔</a:t>
            </a:r>
            <a:r>
              <a:rPr lang="en-US" sz="1500" dirty="0" smtClean="0">
                <a:solidFill>
                  <a:schemeClr val="tx1"/>
                </a:solidFill>
                <a:latin typeface="微软雅黑" pitchFamily="34" charset="-122"/>
                <a:ea typeface="微软雅黑" pitchFamily="34" charset="-122"/>
              </a:rPr>
              <a:t>20 </a:t>
            </a:r>
            <a:r>
              <a:rPr lang="en-US" sz="1500" dirty="0" smtClean="0">
                <a:solidFill>
                  <a:schemeClr val="tx1"/>
                </a:solidFill>
                <a:latin typeface="Times New Roman" pitchFamily="18" charset="0"/>
                <a:ea typeface="微软雅黑" pitchFamily="34" charset="-122"/>
                <a:cs typeface="Times New Roman" pitchFamily="18" charset="0"/>
              </a:rPr>
              <a:t>m</a:t>
            </a:r>
            <a:r>
              <a:rPr lang="zh-CN" altLang="en-US" sz="1500" dirty="0" smtClean="0">
                <a:solidFill>
                  <a:schemeClr val="tx1"/>
                </a:solidFill>
                <a:latin typeface="微软雅黑" pitchFamily="34" charset="-122"/>
                <a:ea typeface="微软雅黑" pitchFamily="34" charset="-122"/>
              </a:rPr>
              <a:t>画一园路横断面图，并沿桩号从下到上、从左到右布置图形。横断面地平线用细实线绘制，设计线用粗实线绘制，且每个横断面图下方均应标注桩号、断面面积</a:t>
            </a:r>
            <a:r>
              <a:rPr lang="en-US" sz="1500" i="1" dirty="0" smtClean="0">
                <a:solidFill>
                  <a:schemeClr val="tx1"/>
                </a:solidFill>
                <a:latin typeface="Times New Roman" pitchFamily="18" charset="0"/>
                <a:ea typeface="微软雅黑" pitchFamily="34" charset="-122"/>
                <a:cs typeface="Times New Roman" pitchFamily="18" charset="0"/>
              </a:rPr>
              <a:t>F</a:t>
            </a:r>
            <a:r>
              <a:rPr lang="zh-CN" altLang="en-US" sz="1500" dirty="0" smtClean="0">
                <a:solidFill>
                  <a:schemeClr val="tx1"/>
                </a:solidFill>
                <a:latin typeface="微软雅黑" pitchFamily="34" charset="-122"/>
                <a:ea typeface="微软雅黑" pitchFamily="34" charset="-122"/>
              </a:rPr>
              <a:t>、地面中心到路基中心的高差</a:t>
            </a:r>
            <a:r>
              <a:rPr lang="en-US" sz="1500" i="1" dirty="0" smtClean="0">
                <a:solidFill>
                  <a:schemeClr val="tx1"/>
                </a:solidFill>
                <a:latin typeface="Times New Roman" pitchFamily="18" charset="0"/>
                <a:ea typeface="微软雅黑" pitchFamily="34" charset="-122"/>
                <a:cs typeface="Times New Roman" pitchFamily="18" charset="0"/>
              </a:rPr>
              <a:t>H</a:t>
            </a:r>
            <a:r>
              <a:rPr lang="zh-CN" altLang="en-US" sz="1500" dirty="0" smtClean="0">
                <a:solidFill>
                  <a:schemeClr val="tx1"/>
                </a:solidFill>
                <a:latin typeface="微软雅黑" pitchFamily="34" charset="-122"/>
                <a:ea typeface="微软雅黑" pitchFamily="34" charset="-122"/>
              </a:rPr>
              <a:t>，如图</a:t>
            </a:r>
            <a:r>
              <a:rPr lang="en-US" sz="1500" dirty="0" smtClean="0">
                <a:solidFill>
                  <a:schemeClr val="tx1"/>
                </a:solidFill>
                <a:latin typeface="微软雅黑" pitchFamily="34" charset="-122"/>
                <a:ea typeface="微软雅黑" pitchFamily="34" charset="-122"/>
              </a:rPr>
              <a:t>3-15</a:t>
            </a:r>
            <a:r>
              <a:rPr lang="zh-CN" altLang="en-US" sz="1500" dirty="0" smtClean="0">
                <a:solidFill>
                  <a:schemeClr val="tx1"/>
                </a:solidFill>
                <a:latin typeface="微软雅黑" pitchFamily="34" charset="-122"/>
                <a:ea typeface="微软雅黑" pitchFamily="34" charset="-122"/>
              </a:rPr>
              <a:t>所示。</a:t>
            </a:r>
            <a:endParaRPr lang="en-US" altLang="zh-CN" sz="1500" dirty="0" smtClean="0">
              <a:solidFill>
                <a:schemeClr val="tx1"/>
              </a:solidFill>
              <a:latin typeface="微软雅黑" pitchFamily="34" charset="-122"/>
              <a:ea typeface="微软雅黑" pitchFamily="34" charset="-122"/>
            </a:endParaRPr>
          </a:p>
        </p:txBody>
      </p:sp>
      <p:pic>
        <p:nvPicPr>
          <p:cNvPr id="16" name="Picture 1" descr="3-15"/>
          <p:cNvPicPr>
            <a:picLocks noChangeAspect="1" noChangeArrowheads="1"/>
          </p:cNvPicPr>
          <p:nvPr/>
        </p:nvPicPr>
        <p:blipFill>
          <a:blip r:embed="rId4"/>
          <a:srcRect/>
          <a:stretch>
            <a:fillRect/>
          </a:stretch>
        </p:blipFill>
        <p:spPr bwMode="auto">
          <a:xfrm>
            <a:off x="6056028" y="2428402"/>
            <a:ext cx="5395785" cy="1514007"/>
          </a:xfrm>
          <a:prstGeom prst="rect">
            <a:avLst/>
          </a:prstGeom>
          <a:noFill/>
          <a:ln w="9525">
            <a:noFill/>
            <a:miter lim="800000"/>
            <a:headEnd/>
            <a:tailEnd/>
          </a:ln>
        </p:spPr>
      </p:pic>
      <p:sp>
        <p:nvSpPr>
          <p:cNvPr id="18" name="TextBox 17"/>
          <p:cNvSpPr txBox="1"/>
          <p:nvPr/>
        </p:nvSpPr>
        <p:spPr>
          <a:xfrm>
            <a:off x="7989760" y="3927419"/>
            <a:ext cx="194155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3-15  </a:t>
            </a:r>
            <a:r>
              <a:rPr lang="zh-CN" altLang="en-US" sz="1400" dirty="0" smtClean="0">
                <a:latin typeface="微软雅黑" pitchFamily="34" charset="-122"/>
                <a:ea typeface="微软雅黑" pitchFamily="34" charset="-122"/>
              </a:rPr>
              <a:t>路基横断面图</a:t>
            </a:r>
            <a:endParaRPr lang="zh-CN" altLang="en-US" sz="1400" dirty="0">
              <a:latin typeface="微软雅黑" pitchFamily="34" charset="-122"/>
              <a:ea typeface="微软雅黑" pitchFamily="34" charset="-122"/>
            </a:endParaRPr>
          </a:p>
        </p:txBody>
      </p:sp>
      <p:sp>
        <p:nvSpPr>
          <p:cNvPr id="19" name="圆角矩形 18"/>
          <p:cNvSpPr/>
          <p:nvPr/>
        </p:nvSpPr>
        <p:spPr>
          <a:xfrm>
            <a:off x="6133479" y="4364637"/>
            <a:ext cx="5426438" cy="1391586"/>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园路横断面图表达的内容一般有</a:t>
            </a:r>
            <a:r>
              <a:rPr lang="en-US" sz="1500" dirty="0" smtClean="0">
                <a:solidFill>
                  <a:schemeClr val="tx1"/>
                </a:solidFill>
                <a:latin typeface="微软雅黑" pitchFamily="34" charset="-122"/>
                <a:ea typeface="微软雅黑" pitchFamily="34" charset="-122"/>
              </a:rPr>
              <a:t>3</a:t>
            </a:r>
            <a:r>
              <a:rPr lang="zh-CN" altLang="en-US" sz="1500" dirty="0" smtClean="0">
                <a:solidFill>
                  <a:schemeClr val="tx1"/>
                </a:solidFill>
                <a:latin typeface="微软雅黑" pitchFamily="34" charset="-122"/>
                <a:ea typeface="微软雅黑" pitchFamily="34" charset="-122"/>
              </a:rPr>
              <a:t>种形式，即填方段称路堤、挖方段称路垫、半填半挖的称路基，常用透明方格纸绘制，以便计算土方量。园路横断面图一般用</a:t>
            </a:r>
            <a:r>
              <a:rPr lang="en-US" sz="1500" dirty="0" smtClean="0">
                <a:solidFill>
                  <a:schemeClr val="tx1"/>
                </a:solidFill>
                <a:latin typeface="微软雅黑" pitchFamily="34" charset="-122"/>
                <a:ea typeface="微软雅黑" pitchFamily="34" charset="-122"/>
              </a:rPr>
              <a:t>1</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50</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100</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200</a:t>
            </a:r>
            <a:r>
              <a:rPr lang="zh-CN" altLang="en-US" sz="1500" dirty="0" smtClean="0">
                <a:solidFill>
                  <a:schemeClr val="tx1"/>
                </a:solidFill>
                <a:latin typeface="微软雅黑" pitchFamily="34" charset="-122"/>
                <a:ea typeface="微软雅黑" pitchFamily="34" charset="-122"/>
              </a:rPr>
              <a:t>的绘图比例。</a:t>
            </a:r>
            <a:endParaRPr lang="zh-CN" altLang="en-US" sz="1500"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任务一    园路基础知识  </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任务二    园路的线形设计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矩形 30"/>
          <p:cNvSpPr/>
          <p:nvPr/>
        </p:nvSpPr>
        <p:spPr>
          <a:xfrm>
            <a:off x="3771248" y="3749903"/>
            <a:ext cx="4990629" cy="4801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园路的结构设计</a:t>
            </a:r>
            <a:endParaRPr lang="zh-CN" alt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a:srcRect/>
          <a:stretch>
            <a:fillRect/>
          </a:stretch>
        </p:blipFill>
        <p:spPr bwMode="auto">
          <a:xfrm>
            <a:off x="-285758" y="1143249"/>
            <a:ext cx="2380957" cy="5525818"/>
          </a:xfrm>
          <a:prstGeom prst="rect">
            <a:avLst/>
          </a:prstGeom>
          <a:noFill/>
        </p:spPr>
      </p:pic>
      <p:grpSp>
        <p:nvGrpSpPr>
          <p:cNvPr id="8" name="Group 835"/>
          <p:cNvGrpSpPr>
            <a:grpSpLocks/>
          </p:cNvGrpSpPr>
          <p:nvPr/>
        </p:nvGrpSpPr>
        <p:grpSpPr bwMode="auto">
          <a:xfrm rot="5035063" flipH="1">
            <a:off x="994134" y="1467020"/>
            <a:ext cx="869950" cy="723900"/>
            <a:chOff x="7969" y="2554"/>
            <a:chExt cx="817" cy="741"/>
          </a:xfrm>
        </p:grpSpPr>
        <p:grpSp>
          <p:nvGrpSpPr>
            <p:cNvPr id="9" name="Group 825"/>
            <p:cNvGrpSpPr>
              <a:grpSpLocks/>
            </p:cNvGrpSpPr>
            <p:nvPr/>
          </p:nvGrpSpPr>
          <p:grpSpPr bwMode="auto">
            <a:xfrm>
              <a:off x="8376" y="2554"/>
              <a:ext cx="410" cy="741"/>
              <a:chOff x="9617" y="1237"/>
              <a:chExt cx="1451" cy="2620"/>
            </a:xfrm>
          </p:grpSpPr>
          <p:sp>
            <p:nvSpPr>
              <p:cNvPr id="6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headEnd/>
                <a:tailEnd/>
              </a:ln>
            </p:spPr>
            <p:txBody>
              <a:bodyPr/>
              <a:lstStyle/>
              <a:p>
                <a:endParaRPr lang="zh-CN" altLang="en-US"/>
              </a:p>
            </p:txBody>
          </p:sp>
          <p:sp>
            <p:nvSpPr>
              <p:cNvPr id="63"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headEnd/>
                <a:tailEnd/>
              </a:ln>
            </p:spPr>
            <p:txBody>
              <a:bodyPr/>
              <a:lstStyle/>
              <a:p>
                <a:endParaRPr lang="zh-CN" altLang="en-US"/>
              </a:p>
            </p:txBody>
          </p:sp>
        </p:grpSp>
        <p:grpSp>
          <p:nvGrpSpPr>
            <p:cNvPr id="10" name="Group 824"/>
            <p:cNvGrpSpPr>
              <a:grpSpLocks/>
            </p:cNvGrpSpPr>
            <p:nvPr/>
          </p:nvGrpSpPr>
          <p:grpSpPr bwMode="auto">
            <a:xfrm>
              <a:off x="7969" y="2554"/>
              <a:ext cx="409" cy="741"/>
              <a:chOff x="8179" y="1237"/>
              <a:chExt cx="1448" cy="2620"/>
            </a:xfrm>
          </p:grpSpPr>
          <p:sp>
            <p:nvSpPr>
              <p:cNvPr id="6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headEnd/>
                <a:tailEnd/>
              </a:ln>
            </p:spPr>
            <p:txBody>
              <a:bodyPr/>
              <a:lstStyle/>
              <a:p>
                <a:endParaRPr lang="zh-CN" altLang="en-US"/>
              </a:p>
            </p:txBody>
          </p:sp>
          <p:sp>
            <p:nvSpPr>
              <p:cNvPr id="6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headEnd/>
                <a:tailEnd/>
              </a:ln>
            </p:spPr>
            <p:txBody>
              <a:bodyPr/>
              <a:lstStyle/>
              <a:p>
                <a:endParaRPr lang="zh-CN" altLang="en-US"/>
              </a:p>
            </p:txBody>
          </p:sp>
        </p:grpSp>
      </p:grpSp>
    </p:spTree>
    <p:extLst>
      <p:ext uri="{BB962C8B-B14F-4D97-AF65-F5344CB8AC3E}">
        <p14:creationId xmlns="" xmlns:p14="http://schemas.microsoft.com/office/powerpoint/2010/main" val="1858932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6" presetClass="emph" presetSubtype="0" repeatCount="indefinite" autoRev="1" fill="hold" nodeType="withEffect">
                                  <p:stCondLst>
                                    <p:cond delay="0"/>
                                  </p:stCondLst>
                                  <p:childTnLst>
                                    <p:animScale>
                                      <p:cBhvr>
                                        <p:cTn id="24" dur="500" fill="hold"/>
                                        <p:tgtEl>
                                          <p:spTgt spid="8"/>
                                        </p:tgtEl>
                                      </p:cBhvr>
                                      <p:by x="100000" y="60000"/>
                                    </p:animScale>
                                  </p:childTnLst>
                                </p:cTn>
                              </p:par>
                              <p:par>
                                <p:cTn id="25" presetID="0" presetClass="path" presetSubtype="0" accel="50000" decel="50000" fill="hold" nodeType="withEffect">
                                  <p:stCondLst>
                                    <p:cond delay="0"/>
                                  </p:stCondLst>
                                  <p:childTnLst>
                                    <p:animMotion origin="layout" path="M -6.25E-6 4.62428E-7 C 0.02109 0.0393 0.04231 0.07884 0.04049 0.11191 C 0.03867 0.14497 -0.00378 0.17688 -0.01068 0.19861 C -0.01758 0.22034 -0.00508 0.22474 -0.00118 0.243 C 0.00273 0.26127 0.01627 0.28832 0.01314 0.30844 C 0.01002 0.32855 -0.01667 0.34381 -0.02019 0.36347 C -0.0237 0.38312 -0.01433 0.40994 -0.00834 0.42682 C -0.00235 0.4437 0.00833 0.44948 0.01549 0.46497 C 0.02265 0.48046 0.03385 0.50127 0.0345 0.52 C 0.03515 0.53873 0.01341 0.56809 0.01913 0.57711 C 0.02486 0.58613 0.05885 0.60647 0.06913 0.5748 C 0.07942 0.54312 0.07304 0.42566 0.08098 0.38682 C 0.08893 0.34797 0.09843 0.35537 0.11666 0.34243 C 0.13489 0.32948 0.16262 0.31884 0.19049 0.30844 " pathEditMode="relative" ptsTypes="aaaaaaaaaaaaaA">
                                      <p:cBhvr>
                                        <p:cTn id="26"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一、园路结构简介</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圆角矩形 13"/>
          <p:cNvSpPr/>
          <p:nvPr/>
        </p:nvSpPr>
        <p:spPr>
          <a:xfrm>
            <a:off x="1308860" y="1929596"/>
            <a:ext cx="4357718" cy="2428892"/>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从构造上看，园路是由面层、结合层、基层和路基组成，如图</a:t>
            </a:r>
            <a:r>
              <a:rPr lang="en-US" sz="2000" dirty="0" smtClean="0">
                <a:solidFill>
                  <a:schemeClr val="tx1"/>
                </a:solidFill>
                <a:latin typeface="微软雅黑" pitchFamily="34" charset="-122"/>
                <a:ea typeface="微软雅黑" pitchFamily="34" charset="-122"/>
              </a:rPr>
              <a:t>3-16</a:t>
            </a:r>
            <a:r>
              <a:rPr lang="zh-CN" altLang="en-US" sz="2000" dirty="0" smtClean="0">
                <a:solidFill>
                  <a:schemeClr val="tx1"/>
                </a:solidFill>
                <a:latin typeface="微软雅黑" pitchFamily="34" charset="-122"/>
                <a:ea typeface="微软雅黑" pitchFamily="34" charset="-122"/>
              </a:rPr>
              <a:t>所示。</a:t>
            </a:r>
            <a:endParaRPr lang="zh-CN" altLang="en-US" sz="2000" dirty="0">
              <a:solidFill>
                <a:schemeClr val="tx1"/>
              </a:solidFill>
              <a:latin typeface="微软雅黑" pitchFamily="34" charset="-122"/>
              <a:ea typeface="微软雅黑" pitchFamily="34" charset="-122"/>
            </a:endParaRPr>
          </a:p>
        </p:txBody>
      </p:sp>
      <p:pic>
        <p:nvPicPr>
          <p:cNvPr id="15" name="Picture 1" descr="3-16"/>
          <p:cNvPicPr>
            <a:picLocks noChangeAspect="1" noChangeArrowheads="1"/>
          </p:cNvPicPr>
          <p:nvPr/>
        </p:nvPicPr>
        <p:blipFill>
          <a:blip r:embed="rId3"/>
          <a:srcRect/>
          <a:stretch>
            <a:fillRect/>
          </a:stretch>
        </p:blipFill>
        <p:spPr bwMode="auto">
          <a:xfrm>
            <a:off x="5757719" y="2286786"/>
            <a:ext cx="5481023" cy="1603145"/>
          </a:xfrm>
          <a:prstGeom prst="rect">
            <a:avLst/>
          </a:prstGeom>
          <a:noFill/>
          <a:ln w="9525">
            <a:noFill/>
            <a:miter lim="800000"/>
            <a:headEnd/>
            <a:tailEnd/>
          </a:ln>
        </p:spPr>
      </p:pic>
      <p:sp>
        <p:nvSpPr>
          <p:cNvPr id="20" name="TextBox 19"/>
          <p:cNvSpPr txBox="1"/>
          <p:nvPr/>
        </p:nvSpPr>
        <p:spPr>
          <a:xfrm>
            <a:off x="7523966" y="3929860"/>
            <a:ext cx="158248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3-16  </a:t>
            </a:r>
            <a:r>
              <a:rPr lang="zh-CN" altLang="en-US" sz="1400" dirty="0" smtClean="0">
                <a:latin typeface="微软雅黑" pitchFamily="34" charset="-122"/>
                <a:ea typeface="微软雅黑" pitchFamily="34" charset="-122"/>
              </a:rPr>
              <a:t>园路结构</a:t>
            </a:r>
            <a:endParaRPr lang="zh-CN" altLang="en-US" sz="1400" dirty="0">
              <a:latin typeface="微软雅黑" pitchFamily="34" charset="-122"/>
              <a:ea typeface="微软雅黑" pitchFamily="34" charset="-122"/>
            </a:endParaRPr>
          </a:p>
        </p:txBody>
      </p:sp>
      <p:grpSp>
        <p:nvGrpSpPr>
          <p:cNvPr id="12" name="Group 10"/>
          <p:cNvGrpSpPr>
            <a:grpSpLocks/>
          </p:cNvGrpSpPr>
          <p:nvPr/>
        </p:nvGrpSpPr>
        <p:grpSpPr bwMode="auto">
          <a:xfrm>
            <a:off x="737356" y="5287182"/>
            <a:ext cx="2000264" cy="1247776"/>
            <a:chOff x="2648" y="2456"/>
            <a:chExt cx="1441" cy="937"/>
          </a:xfrm>
        </p:grpSpPr>
        <p:grpSp>
          <p:nvGrpSpPr>
            <p:cNvPr id="16" name="Group 11"/>
            <p:cNvGrpSpPr>
              <a:grpSpLocks/>
            </p:cNvGrpSpPr>
            <p:nvPr/>
          </p:nvGrpSpPr>
          <p:grpSpPr bwMode="auto">
            <a:xfrm>
              <a:off x="2729" y="2456"/>
              <a:ext cx="350" cy="932"/>
              <a:chOff x="2729" y="2456"/>
              <a:chExt cx="350" cy="932"/>
            </a:xfrm>
          </p:grpSpPr>
          <p:sp>
            <p:nvSpPr>
              <p:cNvPr id="30" name="Freeform 12"/>
              <p:cNvSpPr>
                <a:spLocks/>
              </p:cNvSpPr>
              <p:nvPr/>
            </p:nvSpPr>
            <p:spPr bwMode="auto">
              <a:xfrm>
                <a:off x="2849" y="2456"/>
                <a:ext cx="168" cy="186"/>
              </a:xfrm>
              <a:custGeom>
                <a:avLst/>
                <a:gdLst/>
                <a:ahLst/>
                <a:cxnLst>
                  <a:cxn ang="0">
                    <a:pos x="130" y="51"/>
                  </a:cxn>
                  <a:cxn ang="0">
                    <a:pos x="120" y="21"/>
                  </a:cxn>
                  <a:cxn ang="0">
                    <a:pos x="88" y="10"/>
                  </a:cxn>
                  <a:cxn ang="0">
                    <a:pos x="83" y="5"/>
                  </a:cxn>
                  <a:cxn ang="0">
                    <a:pos x="78" y="0"/>
                  </a:cxn>
                  <a:cxn ang="0">
                    <a:pos x="36" y="10"/>
                  </a:cxn>
                  <a:cxn ang="0">
                    <a:pos x="10" y="41"/>
                  </a:cxn>
                  <a:cxn ang="0">
                    <a:pos x="5" y="57"/>
                  </a:cxn>
                  <a:cxn ang="0">
                    <a:pos x="5" y="77"/>
                  </a:cxn>
                  <a:cxn ang="0">
                    <a:pos x="5" y="77"/>
                  </a:cxn>
                  <a:cxn ang="0">
                    <a:pos x="5" y="82"/>
                  </a:cxn>
                  <a:cxn ang="0">
                    <a:pos x="0" y="93"/>
                  </a:cxn>
                  <a:cxn ang="0">
                    <a:pos x="0" y="103"/>
                  </a:cxn>
                  <a:cxn ang="0">
                    <a:pos x="5" y="113"/>
                  </a:cxn>
                  <a:cxn ang="0">
                    <a:pos x="10" y="118"/>
                  </a:cxn>
                  <a:cxn ang="0">
                    <a:pos x="15" y="123"/>
                  </a:cxn>
                  <a:cxn ang="0">
                    <a:pos x="15" y="129"/>
                  </a:cxn>
                  <a:cxn ang="0">
                    <a:pos x="15" y="134"/>
                  </a:cxn>
                  <a:cxn ang="0">
                    <a:pos x="15" y="139"/>
                  </a:cxn>
                  <a:cxn ang="0">
                    <a:pos x="15" y="149"/>
                  </a:cxn>
                  <a:cxn ang="0">
                    <a:pos x="15" y="154"/>
                  </a:cxn>
                  <a:cxn ang="0">
                    <a:pos x="21" y="159"/>
                  </a:cxn>
                  <a:cxn ang="0">
                    <a:pos x="31" y="159"/>
                  </a:cxn>
                  <a:cxn ang="0">
                    <a:pos x="73" y="185"/>
                  </a:cxn>
                  <a:cxn ang="0">
                    <a:pos x="78" y="180"/>
                  </a:cxn>
                  <a:cxn ang="0">
                    <a:pos x="83" y="175"/>
                  </a:cxn>
                  <a:cxn ang="0">
                    <a:pos x="94" y="175"/>
                  </a:cxn>
                  <a:cxn ang="0">
                    <a:pos x="99" y="175"/>
                  </a:cxn>
                  <a:cxn ang="0">
                    <a:pos x="109" y="175"/>
                  </a:cxn>
                  <a:cxn ang="0">
                    <a:pos x="109" y="165"/>
                  </a:cxn>
                  <a:cxn ang="0">
                    <a:pos x="109" y="159"/>
                  </a:cxn>
                  <a:cxn ang="0">
                    <a:pos x="120" y="159"/>
                  </a:cxn>
                  <a:cxn ang="0">
                    <a:pos x="114" y="154"/>
                  </a:cxn>
                  <a:cxn ang="0">
                    <a:pos x="125" y="154"/>
                  </a:cxn>
                  <a:cxn ang="0">
                    <a:pos x="125" y="144"/>
                  </a:cxn>
                  <a:cxn ang="0">
                    <a:pos x="135" y="144"/>
                  </a:cxn>
                  <a:cxn ang="0">
                    <a:pos x="141" y="144"/>
                  </a:cxn>
                  <a:cxn ang="0">
                    <a:pos x="141" y="134"/>
                  </a:cxn>
                  <a:cxn ang="0">
                    <a:pos x="135" y="123"/>
                  </a:cxn>
                  <a:cxn ang="0">
                    <a:pos x="141" y="113"/>
                  </a:cxn>
                  <a:cxn ang="0">
                    <a:pos x="141" y="113"/>
                  </a:cxn>
                  <a:cxn ang="0">
                    <a:pos x="141" y="103"/>
                  </a:cxn>
                  <a:cxn ang="0">
                    <a:pos x="146" y="108"/>
                  </a:cxn>
                  <a:cxn ang="0">
                    <a:pos x="156" y="108"/>
                  </a:cxn>
                  <a:cxn ang="0">
                    <a:pos x="161" y="103"/>
                  </a:cxn>
                  <a:cxn ang="0">
                    <a:pos x="167" y="93"/>
                  </a:cxn>
                  <a:cxn ang="0">
                    <a:pos x="167" y="82"/>
                  </a:cxn>
                  <a:cxn ang="0">
                    <a:pos x="161" y="77"/>
                  </a:cxn>
                  <a:cxn ang="0">
                    <a:pos x="161" y="72"/>
                  </a:cxn>
                  <a:cxn ang="0">
                    <a:pos x="161" y="72"/>
                  </a:cxn>
                  <a:cxn ang="0">
                    <a:pos x="161" y="67"/>
                  </a:cxn>
                  <a:cxn ang="0">
                    <a:pos x="161" y="57"/>
                  </a:cxn>
                  <a:cxn ang="0">
                    <a:pos x="151" y="51"/>
                  </a:cxn>
                  <a:cxn ang="0">
                    <a:pos x="146" y="51"/>
                  </a:cxn>
                  <a:cxn ang="0">
                    <a:pos x="141" y="51"/>
                  </a:cxn>
                  <a:cxn ang="0">
                    <a:pos x="130" y="51"/>
                  </a:cxn>
                  <a:cxn ang="0">
                    <a:pos x="130" y="51"/>
                  </a:cxn>
                  <a:cxn ang="0">
                    <a:pos x="130" y="51"/>
                  </a:cxn>
                </a:cxnLst>
                <a:rect l="0" t="0" r="r" b="b"/>
                <a:pathLst>
                  <a:path w="168" h="186">
                    <a:moveTo>
                      <a:pt x="130" y="51"/>
                    </a:moveTo>
                    <a:lnTo>
                      <a:pt x="120" y="21"/>
                    </a:lnTo>
                    <a:lnTo>
                      <a:pt x="88" y="10"/>
                    </a:lnTo>
                    <a:lnTo>
                      <a:pt x="83" y="5"/>
                    </a:lnTo>
                    <a:lnTo>
                      <a:pt x="78" y="0"/>
                    </a:lnTo>
                    <a:lnTo>
                      <a:pt x="36" y="10"/>
                    </a:lnTo>
                    <a:lnTo>
                      <a:pt x="10" y="41"/>
                    </a:lnTo>
                    <a:lnTo>
                      <a:pt x="5" y="57"/>
                    </a:lnTo>
                    <a:lnTo>
                      <a:pt x="5" y="77"/>
                    </a:lnTo>
                    <a:lnTo>
                      <a:pt x="5" y="82"/>
                    </a:lnTo>
                    <a:lnTo>
                      <a:pt x="0" y="93"/>
                    </a:lnTo>
                    <a:lnTo>
                      <a:pt x="0" y="103"/>
                    </a:lnTo>
                    <a:lnTo>
                      <a:pt x="5" y="113"/>
                    </a:lnTo>
                    <a:lnTo>
                      <a:pt x="10" y="118"/>
                    </a:lnTo>
                    <a:lnTo>
                      <a:pt x="15" y="123"/>
                    </a:lnTo>
                    <a:lnTo>
                      <a:pt x="15" y="129"/>
                    </a:lnTo>
                    <a:lnTo>
                      <a:pt x="15" y="134"/>
                    </a:lnTo>
                    <a:lnTo>
                      <a:pt x="15" y="139"/>
                    </a:lnTo>
                    <a:lnTo>
                      <a:pt x="15" y="149"/>
                    </a:lnTo>
                    <a:lnTo>
                      <a:pt x="15" y="154"/>
                    </a:lnTo>
                    <a:lnTo>
                      <a:pt x="21" y="159"/>
                    </a:lnTo>
                    <a:lnTo>
                      <a:pt x="31" y="159"/>
                    </a:lnTo>
                    <a:lnTo>
                      <a:pt x="73" y="185"/>
                    </a:lnTo>
                    <a:lnTo>
                      <a:pt x="78" y="180"/>
                    </a:lnTo>
                    <a:lnTo>
                      <a:pt x="83" y="175"/>
                    </a:lnTo>
                    <a:lnTo>
                      <a:pt x="94" y="175"/>
                    </a:lnTo>
                    <a:lnTo>
                      <a:pt x="99" y="175"/>
                    </a:lnTo>
                    <a:lnTo>
                      <a:pt x="109" y="175"/>
                    </a:lnTo>
                    <a:lnTo>
                      <a:pt x="109" y="165"/>
                    </a:lnTo>
                    <a:lnTo>
                      <a:pt x="109" y="159"/>
                    </a:lnTo>
                    <a:lnTo>
                      <a:pt x="120" y="159"/>
                    </a:lnTo>
                    <a:lnTo>
                      <a:pt x="114" y="154"/>
                    </a:lnTo>
                    <a:lnTo>
                      <a:pt x="125" y="154"/>
                    </a:lnTo>
                    <a:lnTo>
                      <a:pt x="125" y="144"/>
                    </a:lnTo>
                    <a:lnTo>
                      <a:pt x="135" y="144"/>
                    </a:lnTo>
                    <a:lnTo>
                      <a:pt x="141" y="144"/>
                    </a:lnTo>
                    <a:lnTo>
                      <a:pt x="141" y="134"/>
                    </a:lnTo>
                    <a:lnTo>
                      <a:pt x="135" y="123"/>
                    </a:lnTo>
                    <a:lnTo>
                      <a:pt x="141" y="113"/>
                    </a:lnTo>
                    <a:lnTo>
                      <a:pt x="141" y="103"/>
                    </a:lnTo>
                    <a:lnTo>
                      <a:pt x="146" y="108"/>
                    </a:lnTo>
                    <a:lnTo>
                      <a:pt x="156" y="108"/>
                    </a:lnTo>
                    <a:lnTo>
                      <a:pt x="161" y="103"/>
                    </a:lnTo>
                    <a:lnTo>
                      <a:pt x="167" y="93"/>
                    </a:lnTo>
                    <a:lnTo>
                      <a:pt x="167" y="82"/>
                    </a:lnTo>
                    <a:lnTo>
                      <a:pt x="161" y="77"/>
                    </a:lnTo>
                    <a:lnTo>
                      <a:pt x="161" y="72"/>
                    </a:lnTo>
                    <a:lnTo>
                      <a:pt x="161" y="67"/>
                    </a:lnTo>
                    <a:lnTo>
                      <a:pt x="161" y="57"/>
                    </a:lnTo>
                    <a:lnTo>
                      <a:pt x="151" y="51"/>
                    </a:lnTo>
                    <a:lnTo>
                      <a:pt x="146" y="51"/>
                    </a:lnTo>
                    <a:lnTo>
                      <a:pt x="141" y="51"/>
                    </a:lnTo>
                    <a:lnTo>
                      <a:pt x="130" y="51"/>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1" name="Freeform 13"/>
              <p:cNvSpPr>
                <a:spLocks/>
              </p:cNvSpPr>
              <p:nvPr/>
            </p:nvSpPr>
            <p:spPr bwMode="auto">
              <a:xfrm>
                <a:off x="2927" y="2646"/>
                <a:ext cx="6" cy="22"/>
              </a:xfrm>
              <a:custGeom>
                <a:avLst/>
                <a:gdLst/>
                <a:ahLst/>
                <a:cxnLst>
                  <a:cxn ang="0">
                    <a:pos x="0" y="0"/>
                  </a:cxn>
                  <a:cxn ang="0">
                    <a:pos x="5" y="5"/>
                  </a:cxn>
                  <a:cxn ang="0">
                    <a:pos x="5" y="21"/>
                  </a:cxn>
                  <a:cxn ang="0">
                    <a:pos x="0" y="11"/>
                  </a:cxn>
                  <a:cxn ang="0">
                    <a:pos x="0" y="0"/>
                  </a:cxn>
                  <a:cxn ang="0">
                    <a:pos x="0" y="0"/>
                  </a:cxn>
                </a:cxnLst>
                <a:rect l="0" t="0" r="r" b="b"/>
                <a:pathLst>
                  <a:path w="6" h="22">
                    <a:moveTo>
                      <a:pt x="0" y="0"/>
                    </a:moveTo>
                    <a:lnTo>
                      <a:pt x="5" y="5"/>
                    </a:lnTo>
                    <a:lnTo>
                      <a:pt x="5" y="21"/>
                    </a:lnTo>
                    <a:lnTo>
                      <a:pt x="0" y="11"/>
                    </a:lnTo>
                    <a:lnTo>
                      <a:pt x="0"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2" name="Freeform 14"/>
              <p:cNvSpPr>
                <a:spLocks/>
              </p:cNvSpPr>
              <p:nvPr/>
            </p:nvSpPr>
            <p:spPr bwMode="auto">
              <a:xfrm>
                <a:off x="2901" y="2662"/>
                <a:ext cx="22" cy="26"/>
              </a:xfrm>
              <a:custGeom>
                <a:avLst/>
                <a:gdLst/>
                <a:ahLst/>
                <a:cxnLst>
                  <a:cxn ang="0">
                    <a:pos x="21" y="0"/>
                  </a:cxn>
                  <a:cxn ang="0">
                    <a:pos x="0" y="20"/>
                  </a:cxn>
                  <a:cxn ang="0">
                    <a:pos x="10" y="25"/>
                  </a:cxn>
                  <a:cxn ang="0">
                    <a:pos x="21" y="0"/>
                  </a:cxn>
                  <a:cxn ang="0">
                    <a:pos x="21" y="0"/>
                  </a:cxn>
                  <a:cxn ang="0">
                    <a:pos x="21" y="0"/>
                  </a:cxn>
                </a:cxnLst>
                <a:rect l="0" t="0" r="r" b="b"/>
                <a:pathLst>
                  <a:path w="22" h="26">
                    <a:moveTo>
                      <a:pt x="21" y="0"/>
                    </a:moveTo>
                    <a:lnTo>
                      <a:pt x="0" y="20"/>
                    </a:lnTo>
                    <a:lnTo>
                      <a:pt x="10" y="25"/>
                    </a:lnTo>
                    <a:lnTo>
                      <a:pt x="21"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3" name="Freeform 15"/>
              <p:cNvSpPr>
                <a:spLocks/>
              </p:cNvSpPr>
              <p:nvPr/>
            </p:nvSpPr>
            <p:spPr bwMode="auto">
              <a:xfrm>
                <a:off x="2750" y="2631"/>
                <a:ext cx="324" cy="299"/>
              </a:xfrm>
              <a:custGeom>
                <a:avLst/>
                <a:gdLst/>
                <a:ahLst/>
                <a:cxnLst>
                  <a:cxn ang="0">
                    <a:pos x="156" y="206"/>
                  </a:cxn>
                  <a:cxn ang="0">
                    <a:pos x="193" y="221"/>
                  </a:cxn>
                  <a:cxn ang="0">
                    <a:pos x="213" y="257"/>
                  </a:cxn>
                  <a:cxn ang="0">
                    <a:pos x="234" y="247"/>
                  </a:cxn>
                  <a:cxn ang="0">
                    <a:pos x="266" y="267"/>
                  </a:cxn>
                  <a:cxn ang="0">
                    <a:pos x="255" y="226"/>
                  </a:cxn>
                  <a:cxn ang="0">
                    <a:pos x="260" y="221"/>
                  </a:cxn>
                  <a:cxn ang="0">
                    <a:pos x="234" y="206"/>
                  </a:cxn>
                  <a:cxn ang="0">
                    <a:pos x="198" y="185"/>
                  </a:cxn>
                  <a:cxn ang="0">
                    <a:pos x="281" y="170"/>
                  </a:cxn>
                  <a:cxn ang="0">
                    <a:pos x="297" y="164"/>
                  </a:cxn>
                  <a:cxn ang="0">
                    <a:pos x="318" y="154"/>
                  </a:cxn>
                  <a:cxn ang="0">
                    <a:pos x="302" y="123"/>
                  </a:cxn>
                  <a:cxn ang="0">
                    <a:pos x="323" y="103"/>
                  </a:cxn>
                  <a:cxn ang="0">
                    <a:pos x="177" y="149"/>
                  </a:cxn>
                  <a:cxn ang="0">
                    <a:pos x="187" y="46"/>
                  </a:cxn>
                  <a:cxn ang="0">
                    <a:pos x="187" y="92"/>
                  </a:cxn>
                  <a:cxn ang="0">
                    <a:pos x="177" y="56"/>
                  </a:cxn>
                  <a:cxn ang="0">
                    <a:pos x="156" y="67"/>
                  </a:cxn>
                  <a:cxn ang="0">
                    <a:pos x="135" y="62"/>
                  </a:cxn>
                  <a:cxn ang="0">
                    <a:pos x="135" y="46"/>
                  </a:cxn>
                  <a:cxn ang="0">
                    <a:pos x="156" y="31"/>
                  </a:cxn>
                  <a:cxn ang="0">
                    <a:pos x="135" y="41"/>
                  </a:cxn>
                  <a:cxn ang="0">
                    <a:pos x="130" y="36"/>
                  </a:cxn>
                  <a:cxn ang="0">
                    <a:pos x="114" y="15"/>
                  </a:cxn>
                  <a:cxn ang="0">
                    <a:pos x="83" y="0"/>
                  </a:cxn>
                  <a:cxn ang="0">
                    <a:pos x="67" y="41"/>
                  </a:cxn>
                  <a:cxn ang="0">
                    <a:pos x="52" y="82"/>
                  </a:cxn>
                  <a:cxn ang="0">
                    <a:pos x="31" y="139"/>
                  </a:cxn>
                  <a:cxn ang="0">
                    <a:pos x="31" y="164"/>
                  </a:cxn>
                  <a:cxn ang="0">
                    <a:pos x="41" y="185"/>
                  </a:cxn>
                  <a:cxn ang="0">
                    <a:pos x="10" y="247"/>
                  </a:cxn>
                  <a:cxn ang="0">
                    <a:pos x="177" y="298"/>
                  </a:cxn>
                </a:cxnLst>
                <a:rect l="0" t="0" r="r" b="b"/>
                <a:pathLst>
                  <a:path w="324" h="299">
                    <a:moveTo>
                      <a:pt x="177" y="298"/>
                    </a:moveTo>
                    <a:lnTo>
                      <a:pt x="156" y="206"/>
                    </a:lnTo>
                    <a:lnTo>
                      <a:pt x="167" y="190"/>
                    </a:lnTo>
                    <a:lnTo>
                      <a:pt x="193" y="221"/>
                    </a:lnTo>
                    <a:lnTo>
                      <a:pt x="203" y="262"/>
                    </a:lnTo>
                    <a:lnTo>
                      <a:pt x="213" y="257"/>
                    </a:lnTo>
                    <a:lnTo>
                      <a:pt x="219" y="262"/>
                    </a:lnTo>
                    <a:lnTo>
                      <a:pt x="234" y="247"/>
                    </a:lnTo>
                    <a:lnTo>
                      <a:pt x="260" y="272"/>
                    </a:lnTo>
                    <a:lnTo>
                      <a:pt x="266" y="267"/>
                    </a:lnTo>
                    <a:lnTo>
                      <a:pt x="240" y="226"/>
                    </a:lnTo>
                    <a:lnTo>
                      <a:pt x="255" y="226"/>
                    </a:lnTo>
                    <a:lnTo>
                      <a:pt x="260" y="226"/>
                    </a:lnTo>
                    <a:lnTo>
                      <a:pt x="260" y="221"/>
                    </a:lnTo>
                    <a:lnTo>
                      <a:pt x="245" y="216"/>
                    </a:lnTo>
                    <a:lnTo>
                      <a:pt x="234" y="206"/>
                    </a:lnTo>
                    <a:lnTo>
                      <a:pt x="219" y="206"/>
                    </a:lnTo>
                    <a:lnTo>
                      <a:pt x="198" y="185"/>
                    </a:lnTo>
                    <a:lnTo>
                      <a:pt x="255" y="154"/>
                    </a:lnTo>
                    <a:lnTo>
                      <a:pt x="281" y="170"/>
                    </a:lnTo>
                    <a:lnTo>
                      <a:pt x="286" y="164"/>
                    </a:lnTo>
                    <a:lnTo>
                      <a:pt x="297" y="164"/>
                    </a:lnTo>
                    <a:lnTo>
                      <a:pt x="313" y="154"/>
                    </a:lnTo>
                    <a:lnTo>
                      <a:pt x="318" y="154"/>
                    </a:lnTo>
                    <a:lnTo>
                      <a:pt x="323" y="149"/>
                    </a:lnTo>
                    <a:lnTo>
                      <a:pt x="302" y="123"/>
                    </a:lnTo>
                    <a:lnTo>
                      <a:pt x="323" y="113"/>
                    </a:lnTo>
                    <a:lnTo>
                      <a:pt x="323" y="103"/>
                    </a:lnTo>
                    <a:lnTo>
                      <a:pt x="245" y="123"/>
                    </a:lnTo>
                    <a:lnTo>
                      <a:pt x="177" y="149"/>
                    </a:lnTo>
                    <a:lnTo>
                      <a:pt x="213" y="103"/>
                    </a:lnTo>
                    <a:lnTo>
                      <a:pt x="187" y="46"/>
                    </a:lnTo>
                    <a:lnTo>
                      <a:pt x="187" y="51"/>
                    </a:lnTo>
                    <a:lnTo>
                      <a:pt x="187" y="92"/>
                    </a:lnTo>
                    <a:lnTo>
                      <a:pt x="172" y="92"/>
                    </a:lnTo>
                    <a:lnTo>
                      <a:pt x="177" y="56"/>
                    </a:lnTo>
                    <a:lnTo>
                      <a:pt x="167" y="62"/>
                    </a:lnTo>
                    <a:lnTo>
                      <a:pt x="156" y="67"/>
                    </a:lnTo>
                    <a:lnTo>
                      <a:pt x="140" y="67"/>
                    </a:lnTo>
                    <a:lnTo>
                      <a:pt x="135" y="62"/>
                    </a:lnTo>
                    <a:lnTo>
                      <a:pt x="135" y="56"/>
                    </a:lnTo>
                    <a:lnTo>
                      <a:pt x="135" y="46"/>
                    </a:lnTo>
                    <a:lnTo>
                      <a:pt x="146" y="41"/>
                    </a:lnTo>
                    <a:lnTo>
                      <a:pt x="156" y="31"/>
                    </a:lnTo>
                    <a:lnTo>
                      <a:pt x="146" y="41"/>
                    </a:lnTo>
                    <a:lnTo>
                      <a:pt x="135" y="41"/>
                    </a:lnTo>
                    <a:lnTo>
                      <a:pt x="130" y="36"/>
                    </a:lnTo>
                    <a:lnTo>
                      <a:pt x="120" y="31"/>
                    </a:lnTo>
                    <a:lnTo>
                      <a:pt x="114" y="15"/>
                    </a:lnTo>
                    <a:lnTo>
                      <a:pt x="114" y="0"/>
                    </a:lnTo>
                    <a:lnTo>
                      <a:pt x="83" y="0"/>
                    </a:lnTo>
                    <a:lnTo>
                      <a:pt x="73" y="15"/>
                    </a:lnTo>
                    <a:lnTo>
                      <a:pt x="67" y="41"/>
                    </a:lnTo>
                    <a:lnTo>
                      <a:pt x="57" y="62"/>
                    </a:lnTo>
                    <a:lnTo>
                      <a:pt x="52" y="82"/>
                    </a:lnTo>
                    <a:lnTo>
                      <a:pt x="41" y="108"/>
                    </a:lnTo>
                    <a:lnTo>
                      <a:pt x="31" y="139"/>
                    </a:lnTo>
                    <a:lnTo>
                      <a:pt x="31" y="149"/>
                    </a:lnTo>
                    <a:lnTo>
                      <a:pt x="31" y="164"/>
                    </a:lnTo>
                    <a:lnTo>
                      <a:pt x="36" y="180"/>
                    </a:lnTo>
                    <a:lnTo>
                      <a:pt x="41" y="185"/>
                    </a:lnTo>
                    <a:lnTo>
                      <a:pt x="31" y="206"/>
                    </a:lnTo>
                    <a:lnTo>
                      <a:pt x="10" y="247"/>
                    </a:lnTo>
                    <a:lnTo>
                      <a:pt x="0" y="298"/>
                    </a:lnTo>
                    <a:lnTo>
                      <a:pt x="177" y="298"/>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34" name="Freeform 16"/>
              <p:cNvSpPr>
                <a:spLocks/>
              </p:cNvSpPr>
              <p:nvPr/>
            </p:nvSpPr>
            <p:spPr bwMode="auto">
              <a:xfrm>
                <a:off x="2729" y="2986"/>
                <a:ext cx="350" cy="402"/>
              </a:xfrm>
              <a:custGeom>
                <a:avLst/>
                <a:gdLst/>
                <a:ahLst/>
                <a:cxnLst>
                  <a:cxn ang="0">
                    <a:pos x="10" y="0"/>
                  </a:cxn>
                  <a:cxn ang="0">
                    <a:pos x="5" y="56"/>
                  </a:cxn>
                  <a:cxn ang="0">
                    <a:pos x="0" y="118"/>
                  </a:cxn>
                  <a:cxn ang="0">
                    <a:pos x="5" y="159"/>
                  </a:cxn>
                  <a:cxn ang="0">
                    <a:pos x="5" y="185"/>
                  </a:cxn>
                  <a:cxn ang="0">
                    <a:pos x="15" y="185"/>
                  </a:cxn>
                  <a:cxn ang="0">
                    <a:pos x="21" y="190"/>
                  </a:cxn>
                  <a:cxn ang="0">
                    <a:pos x="15" y="211"/>
                  </a:cxn>
                  <a:cxn ang="0">
                    <a:pos x="15" y="231"/>
                  </a:cxn>
                  <a:cxn ang="0">
                    <a:pos x="21" y="262"/>
                  </a:cxn>
                  <a:cxn ang="0">
                    <a:pos x="31" y="277"/>
                  </a:cxn>
                  <a:cxn ang="0">
                    <a:pos x="31" y="288"/>
                  </a:cxn>
                  <a:cxn ang="0">
                    <a:pos x="36" y="303"/>
                  </a:cxn>
                  <a:cxn ang="0">
                    <a:pos x="31" y="324"/>
                  </a:cxn>
                  <a:cxn ang="0">
                    <a:pos x="31" y="344"/>
                  </a:cxn>
                  <a:cxn ang="0">
                    <a:pos x="31" y="365"/>
                  </a:cxn>
                  <a:cxn ang="0">
                    <a:pos x="31" y="385"/>
                  </a:cxn>
                  <a:cxn ang="0">
                    <a:pos x="26" y="401"/>
                  </a:cxn>
                  <a:cxn ang="0">
                    <a:pos x="73" y="401"/>
                  </a:cxn>
                  <a:cxn ang="0">
                    <a:pos x="73" y="391"/>
                  </a:cxn>
                  <a:cxn ang="0">
                    <a:pos x="73" y="380"/>
                  </a:cxn>
                  <a:cxn ang="0">
                    <a:pos x="73" y="375"/>
                  </a:cxn>
                  <a:cxn ang="0">
                    <a:pos x="73" y="375"/>
                  </a:cxn>
                  <a:cxn ang="0">
                    <a:pos x="73" y="349"/>
                  </a:cxn>
                  <a:cxn ang="0">
                    <a:pos x="68" y="329"/>
                  </a:cxn>
                  <a:cxn ang="0">
                    <a:pos x="62" y="313"/>
                  </a:cxn>
                  <a:cxn ang="0">
                    <a:pos x="68" y="277"/>
                  </a:cxn>
                  <a:cxn ang="0">
                    <a:pos x="73" y="257"/>
                  </a:cxn>
                  <a:cxn ang="0">
                    <a:pos x="73" y="231"/>
                  </a:cxn>
                  <a:cxn ang="0">
                    <a:pos x="73" y="211"/>
                  </a:cxn>
                  <a:cxn ang="0">
                    <a:pos x="73" y="185"/>
                  </a:cxn>
                  <a:cxn ang="0">
                    <a:pos x="177" y="185"/>
                  </a:cxn>
                  <a:cxn ang="0">
                    <a:pos x="177" y="211"/>
                  </a:cxn>
                  <a:cxn ang="0">
                    <a:pos x="182" y="236"/>
                  </a:cxn>
                  <a:cxn ang="0">
                    <a:pos x="208" y="283"/>
                  </a:cxn>
                  <a:cxn ang="0">
                    <a:pos x="250" y="324"/>
                  </a:cxn>
                  <a:cxn ang="0">
                    <a:pos x="250" y="344"/>
                  </a:cxn>
                  <a:cxn ang="0">
                    <a:pos x="245" y="360"/>
                  </a:cxn>
                  <a:cxn ang="0">
                    <a:pos x="245" y="385"/>
                  </a:cxn>
                  <a:cxn ang="0">
                    <a:pos x="250" y="391"/>
                  </a:cxn>
                  <a:cxn ang="0">
                    <a:pos x="250" y="401"/>
                  </a:cxn>
                  <a:cxn ang="0">
                    <a:pos x="261" y="401"/>
                  </a:cxn>
                  <a:cxn ang="0">
                    <a:pos x="261" y="401"/>
                  </a:cxn>
                  <a:cxn ang="0">
                    <a:pos x="261" y="385"/>
                  </a:cxn>
                  <a:cxn ang="0">
                    <a:pos x="266" y="380"/>
                  </a:cxn>
                  <a:cxn ang="0">
                    <a:pos x="271" y="380"/>
                  </a:cxn>
                  <a:cxn ang="0">
                    <a:pos x="281" y="385"/>
                  </a:cxn>
                  <a:cxn ang="0">
                    <a:pos x="287" y="391"/>
                  </a:cxn>
                  <a:cxn ang="0">
                    <a:pos x="292" y="401"/>
                  </a:cxn>
                  <a:cxn ang="0">
                    <a:pos x="349" y="401"/>
                  </a:cxn>
                  <a:cxn ang="0">
                    <a:pos x="349" y="401"/>
                  </a:cxn>
                  <a:cxn ang="0">
                    <a:pos x="349" y="401"/>
                  </a:cxn>
                  <a:cxn ang="0">
                    <a:pos x="323" y="375"/>
                  </a:cxn>
                  <a:cxn ang="0">
                    <a:pos x="302" y="355"/>
                  </a:cxn>
                  <a:cxn ang="0">
                    <a:pos x="255" y="277"/>
                  </a:cxn>
                  <a:cxn ang="0">
                    <a:pos x="229" y="185"/>
                  </a:cxn>
                  <a:cxn ang="0">
                    <a:pos x="250" y="185"/>
                  </a:cxn>
                  <a:cxn ang="0">
                    <a:pos x="219" y="97"/>
                  </a:cxn>
                  <a:cxn ang="0">
                    <a:pos x="203" y="0"/>
                  </a:cxn>
                  <a:cxn ang="0">
                    <a:pos x="10" y="0"/>
                  </a:cxn>
                  <a:cxn ang="0">
                    <a:pos x="10" y="0"/>
                  </a:cxn>
                </a:cxnLst>
                <a:rect l="0" t="0" r="r" b="b"/>
                <a:pathLst>
                  <a:path w="350" h="402">
                    <a:moveTo>
                      <a:pt x="10" y="0"/>
                    </a:moveTo>
                    <a:lnTo>
                      <a:pt x="5" y="56"/>
                    </a:lnTo>
                    <a:lnTo>
                      <a:pt x="0" y="118"/>
                    </a:lnTo>
                    <a:lnTo>
                      <a:pt x="5" y="159"/>
                    </a:lnTo>
                    <a:lnTo>
                      <a:pt x="5" y="185"/>
                    </a:lnTo>
                    <a:lnTo>
                      <a:pt x="15" y="185"/>
                    </a:lnTo>
                    <a:lnTo>
                      <a:pt x="21" y="190"/>
                    </a:lnTo>
                    <a:lnTo>
                      <a:pt x="15" y="211"/>
                    </a:lnTo>
                    <a:lnTo>
                      <a:pt x="15" y="231"/>
                    </a:lnTo>
                    <a:lnTo>
                      <a:pt x="21" y="262"/>
                    </a:lnTo>
                    <a:lnTo>
                      <a:pt x="31" y="277"/>
                    </a:lnTo>
                    <a:lnTo>
                      <a:pt x="31" y="288"/>
                    </a:lnTo>
                    <a:lnTo>
                      <a:pt x="36" y="303"/>
                    </a:lnTo>
                    <a:lnTo>
                      <a:pt x="31" y="324"/>
                    </a:lnTo>
                    <a:lnTo>
                      <a:pt x="31" y="344"/>
                    </a:lnTo>
                    <a:lnTo>
                      <a:pt x="31" y="365"/>
                    </a:lnTo>
                    <a:lnTo>
                      <a:pt x="31" y="385"/>
                    </a:lnTo>
                    <a:lnTo>
                      <a:pt x="26" y="401"/>
                    </a:lnTo>
                    <a:lnTo>
                      <a:pt x="73" y="401"/>
                    </a:lnTo>
                    <a:lnTo>
                      <a:pt x="73" y="391"/>
                    </a:lnTo>
                    <a:lnTo>
                      <a:pt x="73" y="380"/>
                    </a:lnTo>
                    <a:lnTo>
                      <a:pt x="73" y="375"/>
                    </a:lnTo>
                    <a:lnTo>
                      <a:pt x="73" y="349"/>
                    </a:lnTo>
                    <a:lnTo>
                      <a:pt x="68" y="329"/>
                    </a:lnTo>
                    <a:lnTo>
                      <a:pt x="62" y="313"/>
                    </a:lnTo>
                    <a:lnTo>
                      <a:pt x="68" y="277"/>
                    </a:lnTo>
                    <a:lnTo>
                      <a:pt x="73" y="257"/>
                    </a:lnTo>
                    <a:lnTo>
                      <a:pt x="73" y="231"/>
                    </a:lnTo>
                    <a:lnTo>
                      <a:pt x="73" y="211"/>
                    </a:lnTo>
                    <a:lnTo>
                      <a:pt x="73" y="185"/>
                    </a:lnTo>
                    <a:lnTo>
                      <a:pt x="177" y="185"/>
                    </a:lnTo>
                    <a:lnTo>
                      <a:pt x="177" y="211"/>
                    </a:lnTo>
                    <a:lnTo>
                      <a:pt x="182" y="236"/>
                    </a:lnTo>
                    <a:lnTo>
                      <a:pt x="208" y="283"/>
                    </a:lnTo>
                    <a:lnTo>
                      <a:pt x="250" y="324"/>
                    </a:lnTo>
                    <a:lnTo>
                      <a:pt x="250" y="344"/>
                    </a:lnTo>
                    <a:lnTo>
                      <a:pt x="245" y="360"/>
                    </a:lnTo>
                    <a:lnTo>
                      <a:pt x="245" y="385"/>
                    </a:lnTo>
                    <a:lnTo>
                      <a:pt x="250" y="391"/>
                    </a:lnTo>
                    <a:lnTo>
                      <a:pt x="250" y="401"/>
                    </a:lnTo>
                    <a:lnTo>
                      <a:pt x="261" y="401"/>
                    </a:lnTo>
                    <a:lnTo>
                      <a:pt x="261" y="385"/>
                    </a:lnTo>
                    <a:lnTo>
                      <a:pt x="266" y="380"/>
                    </a:lnTo>
                    <a:lnTo>
                      <a:pt x="271" y="380"/>
                    </a:lnTo>
                    <a:lnTo>
                      <a:pt x="281" y="385"/>
                    </a:lnTo>
                    <a:lnTo>
                      <a:pt x="287" y="391"/>
                    </a:lnTo>
                    <a:lnTo>
                      <a:pt x="292" y="401"/>
                    </a:lnTo>
                    <a:lnTo>
                      <a:pt x="349" y="401"/>
                    </a:lnTo>
                    <a:lnTo>
                      <a:pt x="323" y="375"/>
                    </a:lnTo>
                    <a:lnTo>
                      <a:pt x="302" y="355"/>
                    </a:lnTo>
                    <a:lnTo>
                      <a:pt x="255" y="277"/>
                    </a:lnTo>
                    <a:lnTo>
                      <a:pt x="229" y="185"/>
                    </a:lnTo>
                    <a:lnTo>
                      <a:pt x="250" y="185"/>
                    </a:lnTo>
                    <a:lnTo>
                      <a:pt x="219" y="97"/>
                    </a:lnTo>
                    <a:lnTo>
                      <a:pt x="203" y="0"/>
                    </a:lnTo>
                    <a:lnTo>
                      <a:pt x="10" y="0"/>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grpSp>
        <p:grpSp>
          <p:nvGrpSpPr>
            <p:cNvPr id="17" name="Group 17"/>
            <p:cNvGrpSpPr>
              <a:grpSpLocks/>
            </p:cNvGrpSpPr>
            <p:nvPr/>
          </p:nvGrpSpPr>
          <p:grpSpPr bwMode="auto">
            <a:xfrm>
              <a:off x="3156" y="2507"/>
              <a:ext cx="429" cy="886"/>
              <a:chOff x="3156" y="2507"/>
              <a:chExt cx="429" cy="886"/>
            </a:xfrm>
          </p:grpSpPr>
          <p:sp>
            <p:nvSpPr>
              <p:cNvPr id="25" name="Freeform 18"/>
              <p:cNvSpPr>
                <a:spLocks/>
              </p:cNvSpPr>
              <p:nvPr/>
            </p:nvSpPr>
            <p:spPr bwMode="auto">
              <a:xfrm>
                <a:off x="3245" y="2507"/>
                <a:ext cx="147" cy="171"/>
              </a:xfrm>
              <a:custGeom>
                <a:avLst/>
                <a:gdLst/>
                <a:ahLst/>
                <a:cxnLst>
                  <a:cxn ang="0">
                    <a:pos x="146" y="108"/>
                  </a:cxn>
                  <a:cxn ang="0">
                    <a:pos x="104" y="170"/>
                  </a:cxn>
                  <a:cxn ang="0">
                    <a:pos x="99" y="155"/>
                  </a:cxn>
                  <a:cxn ang="0">
                    <a:pos x="94" y="160"/>
                  </a:cxn>
                  <a:cxn ang="0">
                    <a:pos x="83" y="165"/>
                  </a:cxn>
                  <a:cxn ang="0">
                    <a:pos x="78" y="165"/>
                  </a:cxn>
                  <a:cxn ang="0">
                    <a:pos x="73" y="165"/>
                  </a:cxn>
                  <a:cxn ang="0">
                    <a:pos x="68" y="150"/>
                  </a:cxn>
                  <a:cxn ang="0">
                    <a:pos x="63" y="150"/>
                  </a:cxn>
                  <a:cxn ang="0">
                    <a:pos x="68" y="134"/>
                  </a:cxn>
                  <a:cxn ang="0">
                    <a:pos x="57" y="144"/>
                  </a:cxn>
                  <a:cxn ang="0">
                    <a:pos x="52" y="129"/>
                  </a:cxn>
                  <a:cxn ang="0">
                    <a:pos x="37" y="139"/>
                  </a:cxn>
                  <a:cxn ang="0">
                    <a:pos x="37" y="139"/>
                  </a:cxn>
                  <a:cxn ang="0">
                    <a:pos x="37" y="108"/>
                  </a:cxn>
                  <a:cxn ang="0">
                    <a:pos x="26" y="103"/>
                  </a:cxn>
                  <a:cxn ang="0">
                    <a:pos x="21" y="72"/>
                  </a:cxn>
                  <a:cxn ang="0">
                    <a:pos x="0" y="67"/>
                  </a:cxn>
                  <a:cxn ang="0">
                    <a:pos x="10" y="52"/>
                  </a:cxn>
                  <a:cxn ang="0">
                    <a:pos x="21" y="42"/>
                  </a:cxn>
                  <a:cxn ang="0">
                    <a:pos x="37" y="21"/>
                  </a:cxn>
                  <a:cxn ang="0">
                    <a:pos x="57" y="11"/>
                  </a:cxn>
                  <a:cxn ang="0">
                    <a:pos x="89" y="0"/>
                  </a:cxn>
                  <a:cxn ang="0">
                    <a:pos x="120" y="11"/>
                  </a:cxn>
                  <a:cxn ang="0">
                    <a:pos x="125" y="21"/>
                  </a:cxn>
                  <a:cxn ang="0">
                    <a:pos x="136" y="31"/>
                  </a:cxn>
                  <a:cxn ang="0">
                    <a:pos x="141" y="42"/>
                  </a:cxn>
                  <a:cxn ang="0">
                    <a:pos x="141" y="57"/>
                  </a:cxn>
                  <a:cxn ang="0">
                    <a:pos x="141" y="62"/>
                  </a:cxn>
                  <a:cxn ang="0">
                    <a:pos x="141" y="67"/>
                  </a:cxn>
                  <a:cxn ang="0">
                    <a:pos x="141" y="83"/>
                  </a:cxn>
                  <a:cxn ang="0">
                    <a:pos x="141" y="93"/>
                  </a:cxn>
                  <a:cxn ang="0">
                    <a:pos x="146" y="108"/>
                  </a:cxn>
                  <a:cxn ang="0">
                    <a:pos x="146" y="103"/>
                  </a:cxn>
                  <a:cxn ang="0">
                    <a:pos x="146" y="108"/>
                  </a:cxn>
                  <a:cxn ang="0">
                    <a:pos x="146" y="108"/>
                  </a:cxn>
                </a:cxnLst>
                <a:rect l="0" t="0" r="r" b="b"/>
                <a:pathLst>
                  <a:path w="147" h="171">
                    <a:moveTo>
                      <a:pt x="146" y="108"/>
                    </a:moveTo>
                    <a:lnTo>
                      <a:pt x="104" y="170"/>
                    </a:lnTo>
                    <a:lnTo>
                      <a:pt x="99" y="155"/>
                    </a:lnTo>
                    <a:lnTo>
                      <a:pt x="94" y="160"/>
                    </a:lnTo>
                    <a:lnTo>
                      <a:pt x="83" y="165"/>
                    </a:lnTo>
                    <a:lnTo>
                      <a:pt x="78" y="165"/>
                    </a:lnTo>
                    <a:lnTo>
                      <a:pt x="73" y="165"/>
                    </a:lnTo>
                    <a:lnTo>
                      <a:pt x="68" y="150"/>
                    </a:lnTo>
                    <a:lnTo>
                      <a:pt x="63" y="150"/>
                    </a:lnTo>
                    <a:lnTo>
                      <a:pt x="68" y="134"/>
                    </a:lnTo>
                    <a:lnTo>
                      <a:pt x="57" y="144"/>
                    </a:lnTo>
                    <a:lnTo>
                      <a:pt x="52" y="129"/>
                    </a:lnTo>
                    <a:lnTo>
                      <a:pt x="37" y="139"/>
                    </a:lnTo>
                    <a:lnTo>
                      <a:pt x="37" y="108"/>
                    </a:lnTo>
                    <a:lnTo>
                      <a:pt x="26" y="103"/>
                    </a:lnTo>
                    <a:lnTo>
                      <a:pt x="21" y="72"/>
                    </a:lnTo>
                    <a:lnTo>
                      <a:pt x="0" y="67"/>
                    </a:lnTo>
                    <a:lnTo>
                      <a:pt x="10" y="52"/>
                    </a:lnTo>
                    <a:lnTo>
                      <a:pt x="21" y="42"/>
                    </a:lnTo>
                    <a:lnTo>
                      <a:pt x="37" y="21"/>
                    </a:lnTo>
                    <a:lnTo>
                      <a:pt x="57" y="11"/>
                    </a:lnTo>
                    <a:lnTo>
                      <a:pt x="89" y="0"/>
                    </a:lnTo>
                    <a:lnTo>
                      <a:pt x="120" y="11"/>
                    </a:lnTo>
                    <a:lnTo>
                      <a:pt x="125" y="21"/>
                    </a:lnTo>
                    <a:lnTo>
                      <a:pt x="136" y="31"/>
                    </a:lnTo>
                    <a:lnTo>
                      <a:pt x="141" y="42"/>
                    </a:lnTo>
                    <a:lnTo>
                      <a:pt x="141" y="57"/>
                    </a:lnTo>
                    <a:lnTo>
                      <a:pt x="141" y="62"/>
                    </a:lnTo>
                    <a:lnTo>
                      <a:pt x="141" y="67"/>
                    </a:lnTo>
                    <a:lnTo>
                      <a:pt x="141" y="83"/>
                    </a:lnTo>
                    <a:lnTo>
                      <a:pt x="141" y="93"/>
                    </a:lnTo>
                    <a:lnTo>
                      <a:pt x="146" y="108"/>
                    </a:lnTo>
                    <a:lnTo>
                      <a:pt x="146" y="103"/>
                    </a:lnTo>
                    <a:lnTo>
                      <a:pt x="146" y="108"/>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6" name="Freeform 19"/>
              <p:cNvSpPr>
                <a:spLocks/>
              </p:cNvSpPr>
              <p:nvPr/>
            </p:nvSpPr>
            <p:spPr bwMode="auto">
              <a:xfrm>
                <a:off x="3245" y="2641"/>
                <a:ext cx="324" cy="289"/>
              </a:xfrm>
              <a:custGeom>
                <a:avLst/>
                <a:gdLst/>
                <a:ahLst/>
                <a:cxnLst>
                  <a:cxn ang="0">
                    <a:pos x="323" y="288"/>
                  </a:cxn>
                  <a:cxn ang="0">
                    <a:pos x="313" y="252"/>
                  </a:cxn>
                  <a:cxn ang="0">
                    <a:pos x="308" y="216"/>
                  </a:cxn>
                  <a:cxn ang="0">
                    <a:pos x="287" y="196"/>
                  </a:cxn>
                  <a:cxn ang="0">
                    <a:pos x="292" y="196"/>
                  </a:cxn>
                  <a:cxn ang="0">
                    <a:pos x="297" y="190"/>
                  </a:cxn>
                  <a:cxn ang="0">
                    <a:pos x="302" y="175"/>
                  </a:cxn>
                  <a:cxn ang="0">
                    <a:pos x="302" y="154"/>
                  </a:cxn>
                  <a:cxn ang="0">
                    <a:pos x="256" y="0"/>
                  </a:cxn>
                  <a:cxn ang="0">
                    <a:pos x="162" y="0"/>
                  </a:cxn>
                  <a:cxn ang="0">
                    <a:pos x="130" y="113"/>
                  </a:cxn>
                  <a:cxn ang="0">
                    <a:pos x="115" y="67"/>
                  </a:cxn>
                  <a:cxn ang="0">
                    <a:pos x="120" y="52"/>
                  </a:cxn>
                  <a:cxn ang="0">
                    <a:pos x="110" y="41"/>
                  </a:cxn>
                  <a:cxn ang="0">
                    <a:pos x="99" y="52"/>
                  </a:cxn>
                  <a:cxn ang="0">
                    <a:pos x="104" y="67"/>
                  </a:cxn>
                  <a:cxn ang="0">
                    <a:pos x="104" y="113"/>
                  </a:cxn>
                  <a:cxn ang="0">
                    <a:pos x="89" y="62"/>
                  </a:cxn>
                  <a:cxn ang="0">
                    <a:pos x="52" y="98"/>
                  </a:cxn>
                  <a:cxn ang="0">
                    <a:pos x="52" y="226"/>
                  </a:cxn>
                  <a:cxn ang="0">
                    <a:pos x="0" y="216"/>
                  </a:cxn>
                  <a:cxn ang="0">
                    <a:pos x="0" y="288"/>
                  </a:cxn>
                  <a:cxn ang="0">
                    <a:pos x="47" y="288"/>
                  </a:cxn>
                  <a:cxn ang="0">
                    <a:pos x="94" y="278"/>
                  </a:cxn>
                  <a:cxn ang="0">
                    <a:pos x="110" y="257"/>
                  </a:cxn>
                  <a:cxn ang="0">
                    <a:pos x="120" y="232"/>
                  </a:cxn>
                  <a:cxn ang="0">
                    <a:pos x="125" y="257"/>
                  </a:cxn>
                  <a:cxn ang="0">
                    <a:pos x="125" y="288"/>
                  </a:cxn>
                  <a:cxn ang="0">
                    <a:pos x="323" y="288"/>
                  </a:cxn>
                  <a:cxn ang="0">
                    <a:pos x="323" y="288"/>
                  </a:cxn>
                </a:cxnLst>
                <a:rect l="0" t="0" r="r" b="b"/>
                <a:pathLst>
                  <a:path w="324" h="289">
                    <a:moveTo>
                      <a:pt x="323" y="288"/>
                    </a:moveTo>
                    <a:lnTo>
                      <a:pt x="313" y="252"/>
                    </a:lnTo>
                    <a:lnTo>
                      <a:pt x="308" y="216"/>
                    </a:lnTo>
                    <a:lnTo>
                      <a:pt x="287" y="196"/>
                    </a:lnTo>
                    <a:lnTo>
                      <a:pt x="292" y="196"/>
                    </a:lnTo>
                    <a:lnTo>
                      <a:pt x="297" y="190"/>
                    </a:lnTo>
                    <a:lnTo>
                      <a:pt x="302" y="175"/>
                    </a:lnTo>
                    <a:lnTo>
                      <a:pt x="302" y="154"/>
                    </a:lnTo>
                    <a:lnTo>
                      <a:pt x="256" y="0"/>
                    </a:lnTo>
                    <a:lnTo>
                      <a:pt x="162" y="0"/>
                    </a:lnTo>
                    <a:lnTo>
                      <a:pt x="130" y="113"/>
                    </a:lnTo>
                    <a:lnTo>
                      <a:pt x="115" y="67"/>
                    </a:lnTo>
                    <a:lnTo>
                      <a:pt x="120" y="52"/>
                    </a:lnTo>
                    <a:lnTo>
                      <a:pt x="110" y="41"/>
                    </a:lnTo>
                    <a:lnTo>
                      <a:pt x="99" y="52"/>
                    </a:lnTo>
                    <a:lnTo>
                      <a:pt x="104" y="67"/>
                    </a:lnTo>
                    <a:lnTo>
                      <a:pt x="104" y="113"/>
                    </a:lnTo>
                    <a:lnTo>
                      <a:pt x="89" y="62"/>
                    </a:lnTo>
                    <a:lnTo>
                      <a:pt x="52" y="98"/>
                    </a:lnTo>
                    <a:lnTo>
                      <a:pt x="52" y="226"/>
                    </a:lnTo>
                    <a:lnTo>
                      <a:pt x="0" y="216"/>
                    </a:lnTo>
                    <a:lnTo>
                      <a:pt x="0" y="288"/>
                    </a:lnTo>
                    <a:lnTo>
                      <a:pt x="47" y="288"/>
                    </a:lnTo>
                    <a:lnTo>
                      <a:pt x="94" y="278"/>
                    </a:lnTo>
                    <a:lnTo>
                      <a:pt x="110" y="257"/>
                    </a:lnTo>
                    <a:lnTo>
                      <a:pt x="120" y="232"/>
                    </a:lnTo>
                    <a:lnTo>
                      <a:pt x="125" y="257"/>
                    </a:lnTo>
                    <a:lnTo>
                      <a:pt x="125" y="288"/>
                    </a:lnTo>
                    <a:lnTo>
                      <a:pt x="323" y="288"/>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7" name="Freeform 20"/>
              <p:cNvSpPr>
                <a:spLocks/>
              </p:cNvSpPr>
              <p:nvPr/>
            </p:nvSpPr>
            <p:spPr bwMode="auto">
              <a:xfrm>
                <a:off x="3156" y="2857"/>
                <a:ext cx="85" cy="78"/>
              </a:xfrm>
              <a:custGeom>
                <a:avLst/>
                <a:gdLst/>
                <a:ahLst/>
                <a:cxnLst>
                  <a:cxn ang="0">
                    <a:pos x="84" y="41"/>
                  </a:cxn>
                  <a:cxn ang="0">
                    <a:pos x="63" y="57"/>
                  </a:cxn>
                  <a:cxn ang="0">
                    <a:pos x="37" y="57"/>
                  </a:cxn>
                  <a:cxn ang="0">
                    <a:pos x="26" y="52"/>
                  </a:cxn>
                  <a:cxn ang="0">
                    <a:pos x="21" y="41"/>
                  </a:cxn>
                  <a:cxn ang="0">
                    <a:pos x="0" y="77"/>
                  </a:cxn>
                  <a:cxn ang="0">
                    <a:pos x="0" y="67"/>
                  </a:cxn>
                  <a:cxn ang="0">
                    <a:pos x="21" y="10"/>
                  </a:cxn>
                  <a:cxn ang="0">
                    <a:pos x="53" y="0"/>
                  </a:cxn>
                  <a:cxn ang="0">
                    <a:pos x="84" y="5"/>
                  </a:cxn>
                  <a:cxn ang="0">
                    <a:pos x="84" y="41"/>
                  </a:cxn>
                  <a:cxn ang="0">
                    <a:pos x="84" y="41"/>
                  </a:cxn>
                </a:cxnLst>
                <a:rect l="0" t="0" r="r" b="b"/>
                <a:pathLst>
                  <a:path w="85" h="78">
                    <a:moveTo>
                      <a:pt x="84" y="41"/>
                    </a:moveTo>
                    <a:lnTo>
                      <a:pt x="63" y="57"/>
                    </a:lnTo>
                    <a:lnTo>
                      <a:pt x="37" y="57"/>
                    </a:lnTo>
                    <a:lnTo>
                      <a:pt x="26" y="52"/>
                    </a:lnTo>
                    <a:lnTo>
                      <a:pt x="21" y="41"/>
                    </a:lnTo>
                    <a:lnTo>
                      <a:pt x="0" y="77"/>
                    </a:lnTo>
                    <a:lnTo>
                      <a:pt x="0" y="67"/>
                    </a:lnTo>
                    <a:lnTo>
                      <a:pt x="21" y="10"/>
                    </a:lnTo>
                    <a:lnTo>
                      <a:pt x="53" y="0"/>
                    </a:lnTo>
                    <a:lnTo>
                      <a:pt x="84" y="5"/>
                    </a:lnTo>
                    <a:lnTo>
                      <a:pt x="84" y="41"/>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8" name="Freeform 21"/>
              <p:cNvSpPr>
                <a:spLocks/>
              </p:cNvSpPr>
              <p:nvPr/>
            </p:nvSpPr>
            <p:spPr bwMode="auto">
              <a:xfrm>
                <a:off x="3214" y="2986"/>
                <a:ext cx="371" cy="407"/>
              </a:xfrm>
              <a:custGeom>
                <a:avLst/>
                <a:gdLst/>
                <a:ahLst/>
                <a:cxnLst>
                  <a:cxn ang="0">
                    <a:pos x="307" y="205"/>
                  </a:cxn>
                  <a:cxn ang="0">
                    <a:pos x="333" y="154"/>
                  </a:cxn>
                  <a:cxn ang="0">
                    <a:pos x="349" y="77"/>
                  </a:cxn>
                  <a:cxn ang="0">
                    <a:pos x="354" y="0"/>
                  </a:cxn>
                  <a:cxn ang="0">
                    <a:pos x="156" y="0"/>
                  </a:cxn>
                  <a:cxn ang="0">
                    <a:pos x="141" y="118"/>
                  </a:cxn>
                  <a:cxn ang="0">
                    <a:pos x="219" y="241"/>
                  </a:cxn>
                  <a:cxn ang="0">
                    <a:pos x="109" y="241"/>
                  </a:cxn>
                  <a:cxn ang="0">
                    <a:pos x="0" y="241"/>
                  </a:cxn>
                  <a:cxn ang="0">
                    <a:pos x="0" y="406"/>
                  </a:cxn>
                  <a:cxn ang="0">
                    <a:pos x="250" y="406"/>
                  </a:cxn>
                  <a:cxn ang="0">
                    <a:pos x="250" y="355"/>
                  </a:cxn>
                  <a:cxn ang="0">
                    <a:pos x="276" y="319"/>
                  </a:cxn>
                  <a:cxn ang="0">
                    <a:pos x="297" y="380"/>
                  </a:cxn>
                  <a:cxn ang="0">
                    <a:pos x="281" y="380"/>
                  </a:cxn>
                  <a:cxn ang="0">
                    <a:pos x="271" y="385"/>
                  </a:cxn>
                  <a:cxn ang="0">
                    <a:pos x="260" y="391"/>
                  </a:cxn>
                  <a:cxn ang="0">
                    <a:pos x="255" y="406"/>
                  </a:cxn>
                  <a:cxn ang="0">
                    <a:pos x="339" y="406"/>
                  </a:cxn>
                  <a:cxn ang="0">
                    <a:pos x="339" y="349"/>
                  </a:cxn>
                  <a:cxn ang="0">
                    <a:pos x="349" y="349"/>
                  </a:cxn>
                  <a:cxn ang="0">
                    <a:pos x="370" y="324"/>
                  </a:cxn>
                  <a:cxn ang="0">
                    <a:pos x="360" y="308"/>
                  </a:cxn>
                  <a:cxn ang="0">
                    <a:pos x="360" y="303"/>
                  </a:cxn>
                  <a:cxn ang="0">
                    <a:pos x="297" y="185"/>
                  </a:cxn>
                  <a:cxn ang="0">
                    <a:pos x="250" y="113"/>
                  </a:cxn>
                  <a:cxn ang="0">
                    <a:pos x="271" y="46"/>
                  </a:cxn>
                  <a:cxn ang="0">
                    <a:pos x="271" y="97"/>
                  </a:cxn>
                  <a:cxn ang="0">
                    <a:pos x="271" y="139"/>
                  </a:cxn>
                  <a:cxn ang="0">
                    <a:pos x="281" y="164"/>
                  </a:cxn>
                  <a:cxn ang="0">
                    <a:pos x="297" y="185"/>
                  </a:cxn>
                  <a:cxn ang="0">
                    <a:pos x="307" y="205"/>
                  </a:cxn>
                  <a:cxn ang="0">
                    <a:pos x="307" y="205"/>
                  </a:cxn>
                </a:cxnLst>
                <a:rect l="0" t="0" r="r" b="b"/>
                <a:pathLst>
                  <a:path w="371" h="407">
                    <a:moveTo>
                      <a:pt x="307" y="205"/>
                    </a:moveTo>
                    <a:lnTo>
                      <a:pt x="333" y="154"/>
                    </a:lnTo>
                    <a:lnTo>
                      <a:pt x="349" y="77"/>
                    </a:lnTo>
                    <a:lnTo>
                      <a:pt x="354" y="0"/>
                    </a:lnTo>
                    <a:lnTo>
                      <a:pt x="156" y="0"/>
                    </a:lnTo>
                    <a:lnTo>
                      <a:pt x="141" y="118"/>
                    </a:lnTo>
                    <a:lnTo>
                      <a:pt x="219" y="241"/>
                    </a:lnTo>
                    <a:lnTo>
                      <a:pt x="109" y="241"/>
                    </a:lnTo>
                    <a:lnTo>
                      <a:pt x="0" y="241"/>
                    </a:lnTo>
                    <a:lnTo>
                      <a:pt x="0" y="406"/>
                    </a:lnTo>
                    <a:lnTo>
                      <a:pt x="250" y="406"/>
                    </a:lnTo>
                    <a:lnTo>
                      <a:pt x="250" y="355"/>
                    </a:lnTo>
                    <a:lnTo>
                      <a:pt x="276" y="319"/>
                    </a:lnTo>
                    <a:lnTo>
                      <a:pt x="297" y="380"/>
                    </a:lnTo>
                    <a:lnTo>
                      <a:pt x="281" y="380"/>
                    </a:lnTo>
                    <a:lnTo>
                      <a:pt x="271" y="385"/>
                    </a:lnTo>
                    <a:lnTo>
                      <a:pt x="260" y="391"/>
                    </a:lnTo>
                    <a:lnTo>
                      <a:pt x="255" y="406"/>
                    </a:lnTo>
                    <a:lnTo>
                      <a:pt x="339" y="406"/>
                    </a:lnTo>
                    <a:lnTo>
                      <a:pt x="339" y="349"/>
                    </a:lnTo>
                    <a:lnTo>
                      <a:pt x="349" y="349"/>
                    </a:lnTo>
                    <a:lnTo>
                      <a:pt x="370" y="324"/>
                    </a:lnTo>
                    <a:lnTo>
                      <a:pt x="360" y="308"/>
                    </a:lnTo>
                    <a:lnTo>
                      <a:pt x="360" y="303"/>
                    </a:lnTo>
                    <a:lnTo>
                      <a:pt x="297" y="185"/>
                    </a:lnTo>
                    <a:lnTo>
                      <a:pt x="250" y="113"/>
                    </a:lnTo>
                    <a:lnTo>
                      <a:pt x="271" y="46"/>
                    </a:lnTo>
                    <a:lnTo>
                      <a:pt x="271" y="97"/>
                    </a:lnTo>
                    <a:lnTo>
                      <a:pt x="271" y="139"/>
                    </a:lnTo>
                    <a:lnTo>
                      <a:pt x="281" y="164"/>
                    </a:lnTo>
                    <a:lnTo>
                      <a:pt x="297" y="185"/>
                    </a:lnTo>
                    <a:lnTo>
                      <a:pt x="307" y="20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9" name="Freeform 22"/>
              <p:cNvSpPr>
                <a:spLocks/>
              </p:cNvSpPr>
              <p:nvPr/>
            </p:nvSpPr>
            <p:spPr bwMode="auto">
              <a:xfrm>
                <a:off x="3287" y="3171"/>
                <a:ext cx="84" cy="57"/>
              </a:xfrm>
              <a:custGeom>
                <a:avLst/>
                <a:gdLst/>
                <a:ahLst/>
                <a:cxnLst>
                  <a:cxn ang="0">
                    <a:pos x="15" y="56"/>
                  </a:cxn>
                  <a:cxn ang="0">
                    <a:pos x="15" y="15"/>
                  </a:cxn>
                  <a:cxn ang="0">
                    <a:pos x="73" y="15"/>
                  </a:cxn>
                  <a:cxn ang="0">
                    <a:pos x="73" y="56"/>
                  </a:cxn>
                  <a:cxn ang="0">
                    <a:pos x="83" y="41"/>
                  </a:cxn>
                  <a:cxn ang="0">
                    <a:pos x="83" y="10"/>
                  </a:cxn>
                  <a:cxn ang="0">
                    <a:pos x="83" y="5"/>
                  </a:cxn>
                  <a:cxn ang="0">
                    <a:pos x="78" y="0"/>
                  </a:cxn>
                  <a:cxn ang="0">
                    <a:pos x="78" y="0"/>
                  </a:cxn>
                  <a:cxn ang="0">
                    <a:pos x="68" y="0"/>
                  </a:cxn>
                  <a:cxn ang="0">
                    <a:pos x="15" y="0"/>
                  </a:cxn>
                  <a:cxn ang="0">
                    <a:pos x="5" y="0"/>
                  </a:cxn>
                  <a:cxn ang="0">
                    <a:pos x="0" y="5"/>
                  </a:cxn>
                  <a:cxn ang="0">
                    <a:pos x="0" y="10"/>
                  </a:cxn>
                  <a:cxn ang="0">
                    <a:pos x="0" y="41"/>
                  </a:cxn>
                  <a:cxn ang="0">
                    <a:pos x="15" y="56"/>
                  </a:cxn>
                  <a:cxn ang="0">
                    <a:pos x="15" y="56"/>
                  </a:cxn>
                </a:cxnLst>
                <a:rect l="0" t="0" r="r" b="b"/>
                <a:pathLst>
                  <a:path w="84" h="57">
                    <a:moveTo>
                      <a:pt x="15" y="56"/>
                    </a:moveTo>
                    <a:lnTo>
                      <a:pt x="15" y="15"/>
                    </a:lnTo>
                    <a:lnTo>
                      <a:pt x="73" y="15"/>
                    </a:lnTo>
                    <a:lnTo>
                      <a:pt x="73" y="56"/>
                    </a:lnTo>
                    <a:lnTo>
                      <a:pt x="83" y="41"/>
                    </a:lnTo>
                    <a:lnTo>
                      <a:pt x="83" y="10"/>
                    </a:lnTo>
                    <a:lnTo>
                      <a:pt x="83" y="5"/>
                    </a:lnTo>
                    <a:lnTo>
                      <a:pt x="78" y="0"/>
                    </a:lnTo>
                    <a:lnTo>
                      <a:pt x="68" y="0"/>
                    </a:lnTo>
                    <a:lnTo>
                      <a:pt x="15" y="0"/>
                    </a:lnTo>
                    <a:lnTo>
                      <a:pt x="5" y="0"/>
                    </a:lnTo>
                    <a:lnTo>
                      <a:pt x="0" y="5"/>
                    </a:lnTo>
                    <a:lnTo>
                      <a:pt x="0" y="10"/>
                    </a:lnTo>
                    <a:lnTo>
                      <a:pt x="0" y="41"/>
                    </a:lnTo>
                    <a:lnTo>
                      <a:pt x="15" y="56"/>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grpSp>
        <p:sp>
          <p:nvSpPr>
            <p:cNvPr id="18" name="Freeform 23"/>
            <p:cNvSpPr>
              <a:spLocks/>
            </p:cNvSpPr>
            <p:nvPr/>
          </p:nvSpPr>
          <p:spPr bwMode="auto">
            <a:xfrm>
              <a:off x="2648" y="2928"/>
              <a:ext cx="1441" cy="462"/>
            </a:xfrm>
            <a:custGeom>
              <a:avLst/>
              <a:gdLst/>
              <a:ahLst/>
              <a:cxnLst>
                <a:cxn ang="0">
                  <a:pos x="81" y="60"/>
                </a:cxn>
                <a:cxn ang="0">
                  <a:pos x="80" y="461"/>
                </a:cxn>
                <a:cxn ang="0">
                  <a:pos x="49" y="461"/>
                </a:cxn>
                <a:cxn ang="0">
                  <a:pos x="50" y="65"/>
                </a:cxn>
                <a:cxn ang="0">
                  <a:pos x="32" y="65"/>
                </a:cxn>
                <a:cxn ang="0">
                  <a:pos x="31" y="36"/>
                </a:cxn>
                <a:cxn ang="0">
                  <a:pos x="17" y="36"/>
                </a:cxn>
                <a:cxn ang="0">
                  <a:pos x="17" y="26"/>
                </a:cxn>
                <a:cxn ang="0">
                  <a:pos x="0" y="26"/>
                </a:cxn>
                <a:cxn ang="0">
                  <a:pos x="1" y="0"/>
                </a:cxn>
                <a:cxn ang="0">
                  <a:pos x="1440" y="0"/>
                </a:cxn>
                <a:cxn ang="0">
                  <a:pos x="1439" y="26"/>
                </a:cxn>
                <a:cxn ang="0">
                  <a:pos x="1425" y="26"/>
                </a:cxn>
                <a:cxn ang="0">
                  <a:pos x="1425" y="36"/>
                </a:cxn>
                <a:cxn ang="0">
                  <a:pos x="1408" y="36"/>
                </a:cxn>
                <a:cxn ang="0">
                  <a:pos x="1409" y="62"/>
                </a:cxn>
                <a:cxn ang="0">
                  <a:pos x="1386" y="62"/>
                </a:cxn>
                <a:cxn ang="0">
                  <a:pos x="1386" y="461"/>
                </a:cxn>
                <a:cxn ang="0">
                  <a:pos x="1356" y="461"/>
                </a:cxn>
                <a:cxn ang="0">
                  <a:pos x="1356" y="60"/>
                </a:cxn>
                <a:cxn ang="0">
                  <a:pos x="1345" y="60"/>
                </a:cxn>
                <a:cxn ang="0">
                  <a:pos x="1345" y="458"/>
                </a:cxn>
                <a:cxn ang="0">
                  <a:pos x="1324" y="458"/>
                </a:cxn>
                <a:cxn ang="0">
                  <a:pos x="1324" y="62"/>
                </a:cxn>
                <a:cxn ang="0">
                  <a:pos x="116" y="62"/>
                </a:cxn>
                <a:cxn ang="0">
                  <a:pos x="115" y="461"/>
                </a:cxn>
                <a:cxn ang="0">
                  <a:pos x="94" y="461"/>
                </a:cxn>
                <a:cxn ang="0">
                  <a:pos x="95" y="64"/>
                </a:cxn>
                <a:cxn ang="0">
                  <a:pos x="81" y="60"/>
                </a:cxn>
              </a:cxnLst>
              <a:rect l="0" t="0" r="r" b="b"/>
              <a:pathLst>
                <a:path w="1441" h="462">
                  <a:moveTo>
                    <a:pt x="81" y="60"/>
                  </a:moveTo>
                  <a:lnTo>
                    <a:pt x="80" y="461"/>
                  </a:lnTo>
                  <a:lnTo>
                    <a:pt x="49" y="461"/>
                  </a:lnTo>
                  <a:lnTo>
                    <a:pt x="50" y="65"/>
                  </a:lnTo>
                  <a:lnTo>
                    <a:pt x="32" y="65"/>
                  </a:lnTo>
                  <a:lnTo>
                    <a:pt x="31" y="36"/>
                  </a:lnTo>
                  <a:lnTo>
                    <a:pt x="17" y="36"/>
                  </a:lnTo>
                  <a:lnTo>
                    <a:pt x="17" y="26"/>
                  </a:lnTo>
                  <a:lnTo>
                    <a:pt x="0" y="26"/>
                  </a:lnTo>
                  <a:lnTo>
                    <a:pt x="1" y="0"/>
                  </a:lnTo>
                  <a:lnTo>
                    <a:pt x="1440" y="0"/>
                  </a:lnTo>
                  <a:lnTo>
                    <a:pt x="1439" y="26"/>
                  </a:lnTo>
                  <a:lnTo>
                    <a:pt x="1425" y="26"/>
                  </a:lnTo>
                  <a:lnTo>
                    <a:pt x="1425" y="36"/>
                  </a:lnTo>
                  <a:lnTo>
                    <a:pt x="1408" y="36"/>
                  </a:lnTo>
                  <a:lnTo>
                    <a:pt x="1409" y="62"/>
                  </a:lnTo>
                  <a:lnTo>
                    <a:pt x="1386" y="62"/>
                  </a:lnTo>
                  <a:lnTo>
                    <a:pt x="1386" y="461"/>
                  </a:lnTo>
                  <a:lnTo>
                    <a:pt x="1356" y="461"/>
                  </a:lnTo>
                  <a:lnTo>
                    <a:pt x="1356" y="60"/>
                  </a:lnTo>
                  <a:lnTo>
                    <a:pt x="1345" y="60"/>
                  </a:lnTo>
                  <a:lnTo>
                    <a:pt x="1345" y="458"/>
                  </a:lnTo>
                  <a:lnTo>
                    <a:pt x="1324" y="458"/>
                  </a:lnTo>
                  <a:lnTo>
                    <a:pt x="1324" y="62"/>
                  </a:lnTo>
                  <a:lnTo>
                    <a:pt x="116" y="62"/>
                  </a:lnTo>
                  <a:lnTo>
                    <a:pt x="115" y="461"/>
                  </a:lnTo>
                  <a:lnTo>
                    <a:pt x="94" y="461"/>
                  </a:lnTo>
                  <a:lnTo>
                    <a:pt x="95" y="64"/>
                  </a:lnTo>
                  <a:lnTo>
                    <a:pt x="81" y="60"/>
                  </a:lnTo>
                  <a:close/>
                </a:path>
              </a:pathLst>
            </a:custGeom>
            <a:solidFill>
              <a:srgbClr val="444444"/>
            </a:solidFill>
            <a:ln w="3175" cap="flat">
              <a:noFill/>
              <a:prstDash val="solid"/>
              <a:round/>
              <a:headEnd/>
              <a:tailEnd/>
            </a:ln>
            <a:effectLst/>
          </p:spPr>
          <p:txBody>
            <a:bodyPr wrap="none" anchor="ctr">
              <a:spAutoFit/>
            </a:bodyPr>
            <a:lstStyle/>
            <a:p>
              <a:endParaRPr lang="zh-CN" altLang="en-US"/>
            </a:p>
          </p:txBody>
        </p:sp>
        <p:grpSp>
          <p:nvGrpSpPr>
            <p:cNvPr id="19" name="Group 24"/>
            <p:cNvGrpSpPr>
              <a:grpSpLocks/>
            </p:cNvGrpSpPr>
            <p:nvPr/>
          </p:nvGrpSpPr>
          <p:grpSpPr bwMode="auto">
            <a:xfrm>
              <a:off x="3558" y="2461"/>
              <a:ext cx="374" cy="929"/>
              <a:chOff x="3558" y="2461"/>
              <a:chExt cx="374" cy="929"/>
            </a:xfrm>
          </p:grpSpPr>
          <p:sp>
            <p:nvSpPr>
              <p:cNvPr id="21" name="Freeform 25"/>
              <p:cNvSpPr>
                <a:spLocks/>
              </p:cNvSpPr>
              <p:nvPr/>
            </p:nvSpPr>
            <p:spPr bwMode="auto">
              <a:xfrm>
                <a:off x="3636" y="2461"/>
                <a:ext cx="147" cy="155"/>
              </a:xfrm>
              <a:custGeom>
                <a:avLst/>
                <a:gdLst/>
                <a:ahLst/>
                <a:cxnLst>
                  <a:cxn ang="0">
                    <a:pos x="104" y="149"/>
                  </a:cxn>
                  <a:cxn ang="0">
                    <a:pos x="146" y="113"/>
                  </a:cxn>
                  <a:cxn ang="0">
                    <a:pos x="136" y="93"/>
                  </a:cxn>
                  <a:cxn ang="0">
                    <a:pos x="136" y="82"/>
                  </a:cxn>
                  <a:cxn ang="0">
                    <a:pos x="141" y="67"/>
                  </a:cxn>
                  <a:cxn ang="0">
                    <a:pos x="141" y="62"/>
                  </a:cxn>
                  <a:cxn ang="0">
                    <a:pos x="136" y="52"/>
                  </a:cxn>
                  <a:cxn ang="0">
                    <a:pos x="125" y="46"/>
                  </a:cxn>
                  <a:cxn ang="0">
                    <a:pos x="125" y="36"/>
                  </a:cxn>
                  <a:cxn ang="0">
                    <a:pos x="120" y="26"/>
                  </a:cxn>
                  <a:cxn ang="0">
                    <a:pos x="115" y="21"/>
                  </a:cxn>
                  <a:cxn ang="0">
                    <a:pos x="110" y="21"/>
                  </a:cxn>
                  <a:cxn ang="0">
                    <a:pos x="110" y="10"/>
                  </a:cxn>
                  <a:cxn ang="0">
                    <a:pos x="104" y="5"/>
                  </a:cxn>
                  <a:cxn ang="0">
                    <a:pos x="104" y="5"/>
                  </a:cxn>
                  <a:cxn ang="0">
                    <a:pos x="104" y="5"/>
                  </a:cxn>
                  <a:cxn ang="0">
                    <a:pos x="99" y="0"/>
                  </a:cxn>
                  <a:cxn ang="0">
                    <a:pos x="89" y="5"/>
                  </a:cxn>
                  <a:cxn ang="0">
                    <a:pos x="84" y="5"/>
                  </a:cxn>
                  <a:cxn ang="0">
                    <a:pos x="78" y="5"/>
                  </a:cxn>
                  <a:cxn ang="0">
                    <a:pos x="73" y="0"/>
                  </a:cxn>
                  <a:cxn ang="0">
                    <a:pos x="63" y="5"/>
                  </a:cxn>
                  <a:cxn ang="0">
                    <a:pos x="52" y="10"/>
                  </a:cxn>
                  <a:cxn ang="0">
                    <a:pos x="37" y="10"/>
                  </a:cxn>
                  <a:cxn ang="0">
                    <a:pos x="21" y="16"/>
                  </a:cxn>
                  <a:cxn ang="0">
                    <a:pos x="21" y="16"/>
                  </a:cxn>
                  <a:cxn ang="0">
                    <a:pos x="16" y="21"/>
                  </a:cxn>
                  <a:cxn ang="0">
                    <a:pos x="16" y="26"/>
                  </a:cxn>
                  <a:cxn ang="0">
                    <a:pos x="16" y="31"/>
                  </a:cxn>
                  <a:cxn ang="0">
                    <a:pos x="0" y="46"/>
                  </a:cxn>
                  <a:cxn ang="0">
                    <a:pos x="0" y="62"/>
                  </a:cxn>
                  <a:cxn ang="0">
                    <a:pos x="0" y="67"/>
                  </a:cxn>
                  <a:cxn ang="0">
                    <a:pos x="0" y="72"/>
                  </a:cxn>
                  <a:cxn ang="0">
                    <a:pos x="5" y="72"/>
                  </a:cxn>
                  <a:cxn ang="0">
                    <a:pos x="5" y="82"/>
                  </a:cxn>
                  <a:cxn ang="0">
                    <a:pos x="5" y="88"/>
                  </a:cxn>
                  <a:cxn ang="0">
                    <a:pos x="11" y="93"/>
                  </a:cxn>
                  <a:cxn ang="0">
                    <a:pos x="21" y="98"/>
                  </a:cxn>
                  <a:cxn ang="0">
                    <a:pos x="21" y="98"/>
                  </a:cxn>
                  <a:cxn ang="0">
                    <a:pos x="21" y="103"/>
                  </a:cxn>
                  <a:cxn ang="0">
                    <a:pos x="21" y="134"/>
                  </a:cxn>
                  <a:cxn ang="0">
                    <a:pos x="26" y="134"/>
                  </a:cxn>
                  <a:cxn ang="0">
                    <a:pos x="42" y="129"/>
                  </a:cxn>
                  <a:cxn ang="0">
                    <a:pos x="42" y="134"/>
                  </a:cxn>
                  <a:cxn ang="0">
                    <a:pos x="57" y="134"/>
                  </a:cxn>
                  <a:cxn ang="0">
                    <a:pos x="47" y="144"/>
                  </a:cxn>
                  <a:cxn ang="0">
                    <a:pos x="63" y="144"/>
                  </a:cxn>
                  <a:cxn ang="0">
                    <a:pos x="63" y="149"/>
                  </a:cxn>
                  <a:cxn ang="0">
                    <a:pos x="63" y="149"/>
                  </a:cxn>
                  <a:cxn ang="0">
                    <a:pos x="73" y="154"/>
                  </a:cxn>
                  <a:cxn ang="0">
                    <a:pos x="84" y="149"/>
                  </a:cxn>
                  <a:cxn ang="0">
                    <a:pos x="99" y="139"/>
                  </a:cxn>
                  <a:cxn ang="0">
                    <a:pos x="104" y="144"/>
                  </a:cxn>
                  <a:cxn ang="0">
                    <a:pos x="104" y="149"/>
                  </a:cxn>
                  <a:cxn ang="0">
                    <a:pos x="104" y="149"/>
                  </a:cxn>
                </a:cxnLst>
                <a:rect l="0" t="0" r="r" b="b"/>
                <a:pathLst>
                  <a:path w="147" h="155">
                    <a:moveTo>
                      <a:pt x="104" y="149"/>
                    </a:moveTo>
                    <a:lnTo>
                      <a:pt x="146" y="113"/>
                    </a:lnTo>
                    <a:lnTo>
                      <a:pt x="136" y="93"/>
                    </a:lnTo>
                    <a:lnTo>
                      <a:pt x="136" y="82"/>
                    </a:lnTo>
                    <a:lnTo>
                      <a:pt x="141" y="67"/>
                    </a:lnTo>
                    <a:lnTo>
                      <a:pt x="141" y="62"/>
                    </a:lnTo>
                    <a:lnTo>
                      <a:pt x="136" y="52"/>
                    </a:lnTo>
                    <a:lnTo>
                      <a:pt x="125" y="46"/>
                    </a:lnTo>
                    <a:lnTo>
                      <a:pt x="125" y="36"/>
                    </a:lnTo>
                    <a:lnTo>
                      <a:pt x="120" y="26"/>
                    </a:lnTo>
                    <a:lnTo>
                      <a:pt x="115" y="21"/>
                    </a:lnTo>
                    <a:lnTo>
                      <a:pt x="110" y="21"/>
                    </a:lnTo>
                    <a:lnTo>
                      <a:pt x="110" y="10"/>
                    </a:lnTo>
                    <a:lnTo>
                      <a:pt x="104" y="5"/>
                    </a:lnTo>
                    <a:lnTo>
                      <a:pt x="99" y="0"/>
                    </a:lnTo>
                    <a:lnTo>
                      <a:pt x="89" y="5"/>
                    </a:lnTo>
                    <a:lnTo>
                      <a:pt x="84" y="5"/>
                    </a:lnTo>
                    <a:lnTo>
                      <a:pt x="78" y="5"/>
                    </a:lnTo>
                    <a:lnTo>
                      <a:pt x="73" y="0"/>
                    </a:lnTo>
                    <a:lnTo>
                      <a:pt x="63" y="5"/>
                    </a:lnTo>
                    <a:lnTo>
                      <a:pt x="52" y="10"/>
                    </a:lnTo>
                    <a:lnTo>
                      <a:pt x="37" y="10"/>
                    </a:lnTo>
                    <a:lnTo>
                      <a:pt x="21" y="16"/>
                    </a:lnTo>
                    <a:lnTo>
                      <a:pt x="16" y="21"/>
                    </a:lnTo>
                    <a:lnTo>
                      <a:pt x="16" y="26"/>
                    </a:lnTo>
                    <a:lnTo>
                      <a:pt x="16" y="31"/>
                    </a:lnTo>
                    <a:lnTo>
                      <a:pt x="0" y="46"/>
                    </a:lnTo>
                    <a:lnTo>
                      <a:pt x="0" y="62"/>
                    </a:lnTo>
                    <a:lnTo>
                      <a:pt x="0" y="67"/>
                    </a:lnTo>
                    <a:lnTo>
                      <a:pt x="0" y="72"/>
                    </a:lnTo>
                    <a:lnTo>
                      <a:pt x="5" y="72"/>
                    </a:lnTo>
                    <a:lnTo>
                      <a:pt x="5" y="82"/>
                    </a:lnTo>
                    <a:lnTo>
                      <a:pt x="5" y="88"/>
                    </a:lnTo>
                    <a:lnTo>
                      <a:pt x="11" y="93"/>
                    </a:lnTo>
                    <a:lnTo>
                      <a:pt x="21" y="98"/>
                    </a:lnTo>
                    <a:lnTo>
                      <a:pt x="21" y="103"/>
                    </a:lnTo>
                    <a:lnTo>
                      <a:pt x="21" y="134"/>
                    </a:lnTo>
                    <a:lnTo>
                      <a:pt x="26" y="134"/>
                    </a:lnTo>
                    <a:lnTo>
                      <a:pt x="42" y="129"/>
                    </a:lnTo>
                    <a:lnTo>
                      <a:pt x="42" y="134"/>
                    </a:lnTo>
                    <a:lnTo>
                      <a:pt x="57" y="134"/>
                    </a:lnTo>
                    <a:lnTo>
                      <a:pt x="47" y="144"/>
                    </a:lnTo>
                    <a:lnTo>
                      <a:pt x="63" y="144"/>
                    </a:lnTo>
                    <a:lnTo>
                      <a:pt x="63" y="149"/>
                    </a:lnTo>
                    <a:lnTo>
                      <a:pt x="73" y="154"/>
                    </a:lnTo>
                    <a:lnTo>
                      <a:pt x="84" y="149"/>
                    </a:lnTo>
                    <a:lnTo>
                      <a:pt x="99" y="139"/>
                    </a:lnTo>
                    <a:lnTo>
                      <a:pt x="104" y="144"/>
                    </a:lnTo>
                    <a:lnTo>
                      <a:pt x="104" y="149"/>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2" name="Freeform 26"/>
              <p:cNvSpPr>
                <a:spLocks/>
              </p:cNvSpPr>
              <p:nvPr/>
            </p:nvSpPr>
            <p:spPr bwMode="auto">
              <a:xfrm>
                <a:off x="3636" y="2621"/>
                <a:ext cx="69" cy="73"/>
              </a:xfrm>
              <a:custGeom>
                <a:avLst/>
                <a:gdLst/>
                <a:ahLst/>
                <a:cxnLst>
                  <a:cxn ang="0">
                    <a:pos x="37" y="72"/>
                  </a:cxn>
                  <a:cxn ang="0">
                    <a:pos x="42" y="61"/>
                  </a:cxn>
                  <a:cxn ang="0">
                    <a:pos x="47" y="51"/>
                  </a:cxn>
                  <a:cxn ang="0">
                    <a:pos x="52" y="51"/>
                  </a:cxn>
                  <a:cxn ang="0">
                    <a:pos x="57" y="46"/>
                  </a:cxn>
                  <a:cxn ang="0">
                    <a:pos x="26" y="25"/>
                  </a:cxn>
                  <a:cxn ang="0">
                    <a:pos x="42" y="10"/>
                  </a:cxn>
                  <a:cxn ang="0">
                    <a:pos x="37" y="30"/>
                  </a:cxn>
                  <a:cxn ang="0">
                    <a:pos x="57" y="46"/>
                  </a:cxn>
                  <a:cxn ang="0">
                    <a:pos x="57" y="36"/>
                  </a:cxn>
                  <a:cxn ang="0">
                    <a:pos x="63" y="25"/>
                  </a:cxn>
                  <a:cxn ang="0">
                    <a:pos x="68" y="10"/>
                  </a:cxn>
                  <a:cxn ang="0">
                    <a:pos x="63" y="10"/>
                  </a:cxn>
                  <a:cxn ang="0">
                    <a:pos x="57" y="10"/>
                  </a:cxn>
                  <a:cxn ang="0">
                    <a:pos x="57" y="10"/>
                  </a:cxn>
                  <a:cxn ang="0">
                    <a:pos x="52" y="5"/>
                  </a:cxn>
                  <a:cxn ang="0">
                    <a:pos x="42" y="0"/>
                  </a:cxn>
                  <a:cxn ang="0">
                    <a:pos x="31" y="0"/>
                  </a:cxn>
                  <a:cxn ang="0">
                    <a:pos x="21" y="5"/>
                  </a:cxn>
                  <a:cxn ang="0">
                    <a:pos x="21" y="10"/>
                  </a:cxn>
                  <a:cxn ang="0">
                    <a:pos x="16" y="10"/>
                  </a:cxn>
                  <a:cxn ang="0">
                    <a:pos x="0" y="36"/>
                  </a:cxn>
                  <a:cxn ang="0">
                    <a:pos x="0" y="72"/>
                  </a:cxn>
                  <a:cxn ang="0">
                    <a:pos x="37" y="72"/>
                  </a:cxn>
                  <a:cxn ang="0">
                    <a:pos x="37" y="72"/>
                  </a:cxn>
                </a:cxnLst>
                <a:rect l="0" t="0" r="r" b="b"/>
                <a:pathLst>
                  <a:path w="69" h="73">
                    <a:moveTo>
                      <a:pt x="37" y="72"/>
                    </a:moveTo>
                    <a:lnTo>
                      <a:pt x="42" y="61"/>
                    </a:lnTo>
                    <a:lnTo>
                      <a:pt x="47" y="51"/>
                    </a:lnTo>
                    <a:lnTo>
                      <a:pt x="52" y="51"/>
                    </a:lnTo>
                    <a:lnTo>
                      <a:pt x="57" y="46"/>
                    </a:lnTo>
                    <a:lnTo>
                      <a:pt x="26" y="25"/>
                    </a:lnTo>
                    <a:lnTo>
                      <a:pt x="42" y="10"/>
                    </a:lnTo>
                    <a:lnTo>
                      <a:pt x="37" y="30"/>
                    </a:lnTo>
                    <a:lnTo>
                      <a:pt x="57" y="46"/>
                    </a:lnTo>
                    <a:lnTo>
                      <a:pt x="57" y="36"/>
                    </a:lnTo>
                    <a:lnTo>
                      <a:pt x="63" y="25"/>
                    </a:lnTo>
                    <a:lnTo>
                      <a:pt x="68" y="10"/>
                    </a:lnTo>
                    <a:lnTo>
                      <a:pt x="63" y="10"/>
                    </a:lnTo>
                    <a:lnTo>
                      <a:pt x="57" y="10"/>
                    </a:lnTo>
                    <a:lnTo>
                      <a:pt x="52" y="5"/>
                    </a:lnTo>
                    <a:lnTo>
                      <a:pt x="42" y="0"/>
                    </a:lnTo>
                    <a:lnTo>
                      <a:pt x="31" y="0"/>
                    </a:lnTo>
                    <a:lnTo>
                      <a:pt x="21" y="5"/>
                    </a:lnTo>
                    <a:lnTo>
                      <a:pt x="21" y="10"/>
                    </a:lnTo>
                    <a:lnTo>
                      <a:pt x="16" y="10"/>
                    </a:lnTo>
                    <a:lnTo>
                      <a:pt x="0" y="36"/>
                    </a:lnTo>
                    <a:lnTo>
                      <a:pt x="0" y="72"/>
                    </a:lnTo>
                    <a:lnTo>
                      <a:pt x="37" y="72"/>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3" name="Freeform 27"/>
              <p:cNvSpPr>
                <a:spLocks/>
              </p:cNvSpPr>
              <p:nvPr/>
            </p:nvSpPr>
            <p:spPr bwMode="auto">
              <a:xfrm>
                <a:off x="3576" y="2873"/>
                <a:ext cx="124" cy="60"/>
              </a:xfrm>
              <a:custGeom>
                <a:avLst/>
                <a:gdLst/>
                <a:ahLst/>
                <a:cxnLst>
                  <a:cxn ang="0">
                    <a:pos x="102" y="15"/>
                  </a:cxn>
                  <a:cxn ang="0">
                    <a:pos x="73" y="0"/>
                  </a:cxn>
                  <a:cxn ang="0">
                    <a:pos x="60" y="25"/>
                  </a:cxn>
                  <a:cxn ang="0">
                    <a:pos x="39" y="46"/>
                  </a:cxn>
                  <a:cxn ang="0">
                    <a:pos x="0" y="46"/>
                  </a:cxn>
                  <a:cxn ang="0">
                    <a:pos x="0" y="56"/>
                  </a:cxn>
                  <a:cxn ang="0">
                    <a:pos x="60" y="56"/>
                  </a:cxn>
                  <a:cxn ang="0">
                    <a:pos x="78" y="43"/>
                  </a:cxn>
                  <a:cxn ang="0">
                    <a:pos x="94" y="56"/>
                  </a:cxn>
                  <a:cxn ang="0">
                    <a:pos x="120" y="59"/>
                  </a:cxn>
                  <a:cxn ang="0">
                    <a:pos x="123" y="46"/>
                  </a:cxn>
                  <a:cxn ang="0">
                    <a:pos x="102" y="41"/>
                  </a:cxn>
                  <a:cxn ang="0">
                    <a:pos x="102" y="15"/>
                  </a:cxn>
                </a:cxnLst>
                <a:rect l="0" t="0" r="r" b="b"/>
                <a:pathLst>
                  <a:path w="124" h="60">
                    <a:moveTo>
                      <a:pt x="102" y="15"/>
                    </a:moveTo>
                    <a:lnTo>
                      <a:pt x="73" y="0"/>
                    </a:lnTo>
                    <a:lnTo>
                      <a:pt x="60" y="25"/>
                    </a:lnTo>
                    <a:lnTo>
                      <a:pt x="39" y="46"/>
                    </a:lnTo>
                    <a:lnTo>
                      <a:pt x="0" y="46"/>
                    </a:lnTo>
                    <a:lnTo>
                      <a:pt x="0" y="56"/>
                    </a:lnTo>
                    <a:lnTo>
                      <a:pt x="60" y="56"/>
                    </a:lnTo>
                    <a:lnTo>
                      <a:pt x="78" y="43"/>
                    </a:lnTo>
                    <a:lnTo>
                      <a:pt x="94" y="56"/>
                    </a:lnTo>
                    <a:lnTo>
                      <a:pt x="120" y="59"/>
                    </a:lnTo>
                    <a:lnTo>
                      <a:pt x="123" y="46"/>
                    </a:lnTo>
                    <a:lnTo>
                      <a:pt x="102" y="41"/>
                    </a:lnTo>
                    <a:lnTo>
                      <a:pt x="102" y="15"/>
                    </a:lnTo>
                    <a:close/>
                  </a:path>
                </a:pathLst>
              </a:custGeom>
              <a:solidFill>
                <a:srgbClr val="777777"/>
              </a:solidFill>
              <a:ln w="3175" cap="flat">
                <a:noFill/>
                <a:prstDash val="solid"/>
                <a:round/>
                <a:headEnd/>
                <a:tailEnd/>
              </a:ln>
              <a:effectLst/>
            </p:spPr>
            <p:txBody>
              <a:bodyPr wrap="none" anchor="ctr">
                <a:spAutoFit/>
              </a:bodyPr>
              <a:lstStyle/>
              <a:p>
                <a:endParaRPr lang="zh-CN" altLang="en-US"/>
              </a:p>
            </p:txBody>
          </p:sp>
          <p:sp>
            <p:nvSpPr>
              <p:cNvPr id="24" name="Freeform 28"/>
              <p:cNvSpPr>
                <a:spLocks/>
              </p:cNvSpPr>
              <p:nvPr/>
            </p:nvSpPr>
            <p:spPr bwMode="auto">
              <a:xfrm>
                <a:off x="3558" y="2592"/>
                <a:ext cx="374" cy="798"/>
              </a:xfrm>
              <a:custGeom>
                <a:avLst/>
                <a:gdLst/>
                <a:ahLst/>
                <a:cxnLst>
                  <a:cxn ang="0">
                    <a:pos x="373" y="342"/>
                  </a:cxn>
                  <a:cxn ang="0">
                    <a:pos x="347" y="538"/>
                  </a:cxn>
                  <a:cxn ang="0">
                    <a:pos x="308" y="761"/>
                  </a:cxn>
                  <a:cxn ang="0">
                    <a:pos x="318" y="767"/>
                  </a:cxn>
                  <a:cxn ang="0">
                    <a:pos x="318" y="797"/>
                  </a:cxn>
                  <a:cxn ang="0">
                    <a:pos x="224" y="797"/>
                  </a:cxn>
                  <a:cxn ang="0">
                    <a:pos x="229" y="779"/>
                  </a:cxn>
                  <a:cxn ang="0">
                    <a:pos x="248" y="756"/>
                  </a:cxn>
                  <a:cxn ang="0">
                    <a:pos x="253" y="700"/>
                  </a:cxn>
                  <a:cxn ang="0">
                    <a:pos x="253" y="589"/>
                  </a:cxn>
                  <a:cxn ang="0">
                    <a:pos x="250" y="435"/>
                  </a:cxn>
                  <a:cxn ang="0">
                    <a:pos x="198" y="558"/>
                  </a:cxn>
                  <a:cxn ang="0">
                    <a:pos x="175" y="641"/>
                  </a:cxn>
                  <a:cxn ang="0">
                    <a:pos x="167" y="659"/>
                  </a:cxn>
                  <a:cxn ang="0">
                    <a:pos x="151" y="769"/>
                  </a:cxn>
                  <a:cxn ang="0">
                    <a:pos x="141" y="777"/>
                  </a:cxn>
                  <a:cxn ang="0">
                    <a:pos x="141" y="797"/>
                  </a:cxn>
                  <a:cxn ang="0">
                    <a:pos x="0" y="797"/>
                  </a:cxn>
                  <a:cxn ang="0">
                    <a:pos x="0" y="785"/>
                  </a:cxn>
                  <a:cxn ang="0">
                    <a:pos x="26" y="774"/>
                  </a:cxn>
                  <a:cxn ang="0">
                    <a:pos x="39" y="774"/>
                  </a:cxn>
                  <a:cxn ang="0">
                    <a:pos x="62" y="761"/>
                  </a:cxn>
                  <a:cxn ang="0">
                    <a:pos x="57" y="741"/>
                  </a:cxn>
                  <a:cxn ang="0">
                    <a:pos x="78" y="723"/>
                  </a:cxn>
                  <a:cxn ang="0">
                    <a:pos x="62" y="695"/>
                  </a:cxn>
                  <a:cxn ang="0">
                    <a:pos x="70" y="684"/>
                  </a:cxn>
                  <a:cxn ang="0">
                    <a:pos x="112" y="615"/>
                  </a:cxn>
                  <a:cxn ang="0">
                    <a:pos x="107" y="576"/>
                  </a:cxn>
                  <a:cxn ang="0">
                    <a:pos x="162" y="394"/>
                  </a:cxn>
                  <a:cxn ang="0">
                    <a:pos x="162" y="332"/>
                  </a:cxn>
                  <a:cxn ang="0">
                    <a:pos x="146" y="288"/>
                  </a:cxn>
                  <a:cxn ang="0">
                    <a:pos x="138" y="299"/>
                  </a:cxn>
                  <a:cxn ang="0">
                    <a:pos x="94" y="265"/>
                  </a:cxn>
                  <a:cxn ang="0">
                    <a:pos x="122" y="229"/>
                  </a:cxn>
                  <a:cxn ang="0">
                    <a:pos x="86" y="170"/>
                  </a:cxn>
                  <a:cxn ang="0">
                    <a:pos x="76" y="108"/>
                  </a:cxn>
                  <a:cxn ang="0">
                    <a:pos x="120" y="108"/>
                  </a:cxn>
                  <a:cxn ang="0">
                    <a:pos x="133" y="129"/>
                  </a:cxn>
                  <a:cxn ang="0">
                    <a:pos x="143" y="75"/>
                  </a:cxn>
                  <a:cxn ang="0">
                    <a:pos x="156" y="62"/>
                  </a:cxn>
                  <a:cxn ang="0">
                    <a:pos x="162" y="31"/>
                  </a:cxn>
                  <a:cxn ang="0">
                    <a:pos x="180" y="52"/>
                  </a:cxn>
                  <a:cxn ang="0">
                    <a:pos x="162" y="59"/>
                  </a:cxn>
                  <a:cxn ang="0">
                    <a:pos x="164" y="119"/>
                  </a:cxn>
                  <a:cxn ang="0">
                    <a:pos x="229" y="0"/>
                  </a:cxn>
                  <a:cxn ang="0">
                    <a:pos x="248" y="11"/>
                  </a:cxn>
                  <a:cxn ang="0">
                    <a:pos x="266" y="8"/>
                  </a:cxn>
                  <a:cxn ang="0">
                    <a:pos x="279" y="11"/>
                  </a:cxn>
                  <a:cxn ang="0">
                    <a:pos x="297" y="67"/>
                  </a:cxn>
                  <a:cxn ang="0">
                    <a:pos x="300" y="147"/>
                  </a:cxn>
                  <a:cxn ang="0">
                    <a:pos x="302" y="227"/>
                  </a:cxn>
                  <a:cxn ang="0">
                    <a:pos x="373" y="340"/>
                  </a:cxn>
                </a:cxnLst>
                <a:rect l="0" t="0" r="r" b="b"/>
                <a:pathLst>
                  <a:path w="374" h="798">
                    <a:moveTo>
                      <a:pt x="373" y="342"/>
                    </a:moveTo>
                    <a:lnTo>
                      <a:pt x="347" y="538"/>
                    </a:lnTo>
                    <a:lnTo>
                      <a:pt x="308" y="761"/>
                    </a:lnTo>
                    <a:lnTo>
                      <a:pt x="318" y="767"/>
                    </a:lnTo>
                    <a:lnTo>
                      <a:pt x="318" y="797"/>
                    </a:lnTo>
                    <a:lnTo>
                      <a:pt x="224" y="797"/>
                    </a:lnTo>
                    <a:lnTo>
                      <a:pt x="229" y="779"/>
                    </a:lnTo>
                    <a:lnTo>
                      <a:pt x="248" y="756"/>
                    </a:lnTo>
                    <a:lnTo>
                      <a:pt x="253" y="700"/>
                    </a:lnTo>
                    <a:lnTo>
                      <a:pt x="253" y="589"/>
                    </a:lnTo>
                    <a:lnTo>
                      <a:pt x="250" y="435"/>
                    </a:lnTo>
                    <a:lnTo>
                      <a:pt x="198" y="558"/>
                    </a:lnTo>
                    <a:lnTo>
                      <a:pt x="175" y="641"/>
                    </a:lnTo>
                    <a:lnTo>
                      <a:pt x="167" y="659"/>
                    </a:lnTo>
                    <a:lnTo>
                      <a:pt x="151" y="769"/>
                    </a:lnTo>
                    <a:lnTo>
                      <a:pt x="141" y="777"/>
                    </a:lnTo>
                    <a:lnTo>
                      <a:pt x="141" y="797"/>
                    </a:lnTo>
                    <a:lnTo>
                      <a:pt x="0" y="797"/>
                    </a:lnTo>
                    <a:lnTo>
                      <a:pt x="0" y="785"/>
                    </a:lnTo>
                    <a:lnTo>
                      <a:pt x="26" y="774"/>
                    </a:lnTo>
                    <a:lnTo>
                      <a:pt x="39" y="774"/>
                    </a:lnTo>
                    <a:lnTo>
                      <a:pt x="62" y="761"/>
                    </a:lnTo>
                    <a:lnTo>
                      <a:pt x="57" y="741"/>
                    </a:lnTo>
                    <a:lnTo>
                      <a:pt x="78" y="723"/>
                    </a:lnTo>
                    <a:lnTo>
                      <a:pt x="62" y="695"/>
                    </a:lnTo>
                    <a:lnTo>
                      <a:pt x="70" y="684"/>
                    </a:lnTo>
                    <a:lnTo>
                      <a:pt x="112" y="615"/>
                    </a:lnTo>
                    <a:lnTo>
                      <a:pt x="107" y="576"/>
                    </a:lnTo>
                    <a:lnTo>
                      <a:pt x="162" y="394"/>
                    </a:lnTo>
                    <a:lnTo>
                      <a:pt x="162" y="332"/>
                    </a:lnTo>
                    <a:lnTo>
                      <a:pt x="146" y="288"/>
                    </a:lnTo>
                    <a:lnTo>
                      <a:pt x="138" y="299"/>
                    </a:lnTo>
                    <a:lnTo>
                      <a:pt x="94" y="265"/>
                    </a:lnTo>
                    <a:lnTo>
                      <a:pt x="122" y="229"/>
                    </a:lnTo>
                    <a:lnTo>
                      <a:pt x="86" y="170"/>
                    </a:lnTo>
                    <a:lnTo>
                      <a:pt x="76" y="108"/>
                    </a:lnTo>
                    <a:lnTo>
                      <a:pt x="120" y="108"/>
                    </a:lnTo>
                    <a:lnTo>
                      <a:pt x="133" y="129"/>
                    </a:lnTo>
                    <a:lnTo>
                      <a:pt x="143" y="75"/>
                    </a:lnTo>
                    <a:lnTo>
                      <a:pt x="156" y="62"/>
                    </a:lnTo>
                    <a:lnTo>
                      <a:pt x="162" y="31"/>
                    </a:lnTo>
                    <a:lnTo>
                      <a:pt x="180" y="52"/>
                    </a:lnTo>
                    <a:lnTo>
                      <a:pt x="162" y="59"/>
                    </a:lnTo>
                    <a:lnTo>
                      <a:pt x="164" y="119"/>
                    </a:lnTo>
                    <a:lnTo>
                      <a:pt x="229" y="0"/>
                    </a:lnTo>
                    <a:lnTo>
                      <a:pt x="248" y="11"/>
                    </a:lnTo>
                    <a:lnTo>
                      <a:pt x="266" y="8"/>
                    </a:lnTo>
                    <a:lnTo>
                      <a:pt x="279" y="11"/>
                    </a:lnTo>
                    <a:lnTo>
                      <a:pt x="297" y="67"/>
                    </a:lnTo>
                    <a:lnTo>
                      <a:pt x="300" y="147"/>
                    </a:lnTo>
                    <a:lnTo>
                      <a:pt x="302" y="227"/>
                    </a:lnTo>
                    <a:lnTo>
                      <a:pt x="373" y="340"/>
                    </a:lnTo>
                  </a:path>
                </a:pathLst>
              </a:custGeom>
              <a:solidFill>
                <a:srgbClr val="777777"/>
              </a:solidFill>
              <a:ln w="3175" cap="flat">
                <a:noFill/>
                <a:prstDash val="solid"/>
                <a:round/>
                <a:headEnd/>
                <a:tailEnd/>
              </a:ln>
              <a:effectLst/>
            </p:spPr>
            <p:txBody>
              <a:bodyPr wrap="none" anchor="ctr">
                <a:spAutoFit/>
              </a:bodyPr>
              <a:lstStyle/>
              <a:p>
                <a:endParaRPr lang="zh-CN" altLang="en-US"/>
              </a:p>
            </p:txBody>
          </p:sp>
        </p:gr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ppt_x</p:attrName>
                                        </p:attrNameLst>
                                      </p:cBhvr>
                                      <p:tavLst>
                                        <p:tav tm="0">
                                          <p:val>
                                            <p:strVal val="#ppt_x-.2"/>
                                          </p:val>
                                        </p:tav>
                                        <p:tav tm="100000">
                                          <p:val>
                                            <p:strVal val="#ppt_x"/>
                                          </p:val>
                                        </p:tav>
                                      </p:tavLst>
                                    </p:anim>
                                    <p:anim calcmode="lin" valueType="num">
                                      <p:cBhvr>
                                        <p:cTn id="1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
                                        </p:tgtEl>
                                      </p:cBhvr>
                                    </p:animEffect>
                                  </p:childTnLst>
                                </p:cTn>
                              </p:par>
                              <p:par>
                                <p:cTn id="16" presetID="2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ppt_x</p:attrName>
                                        </p:attrNameLst>
                                      </p:cBhvr>
                                      <p:tavLst>
                                        <p:tav tm="0">
                                          <p:val>
                                            <p:strVal val="#ppt_x-.2"/>
                                          </p:val>
                                        </p:tav>
                                        <p:tav tm="100000">
                                          <p:val>
                                            <p:strVal val="#ppt_x"/>
                                          </p:val>
                                        </p:tav>
                                      </p:tavLst>
                                    </p:anim>
                                    <p:anim calcmode="lin" valueType="num">
                                      <p:cBhvr>
                                        <p:cTn id="1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5"/>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ppt_x</p:attrName>
                                        </p:attrNameLst>
                                      </p:cBhvr>
                                      <p:tavLst>
                                        <p:tav tm="0">
                                          <p:val>
                                            <p:strVal val="#ppt_x-.2"/>
                                          </p:val>
                                        </p:tav>
                                        <p:tav tm="100000">
                                          <p:val>
                                            <p:strVal val="#ppt_x"/>
                                          </p:val>
                                        </p:tav>
                                      </p:tavLst>
                                    </p:anim>
                                    <p:anim calcmode="lin" valueType="num">
                                      <p:cBhvr>
                                        <p:cTn id="2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一、园路结构简介</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圆角矩形 8"/>
          <p:cNvSpPr/>
          <p:nvPr/>
        </p:nvSpPr>
        <p:spPr>
          <a:xfrm>
            <a:off x="889441" y="1805301"/>
            <a:ext cx="10777929" cy="2698228"/>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smtClean="0">
                <a:solidFill>
                  <a:schemeClr val="tx1"/>
                </a:solidFill>
                <a:latin typeface="微软雅黑" pitchFamily="34" charset="-122"/>
                <a:ea typeface="微软雅黑" pitchFamily="34" charset="-122"/>
              </a:rPr>
              <a:t>面层是园路最上面的一层。它直接承受人流、车辆的荷载和风、雨、寒、热等气候作用的影响。因此面层要求坚固、平稳、耐磨，有一定的粗糙度，尘土少，便于清扫。</a:t>
            </a:r>
          </a:p>
          <a:p>
            <a:pPr indent="457200">
              <a:lnSpc>
                <a:spcPct val="150000"/>
              </a:lnSpc>
            </a:pPr>
            <a:r>
              <a:rPr lang="zh-CN" altLang="en-US" sz="1400" dirty="0" smtClean="0">
                <a:solidFill>
                  <a:schemeClr val="tx1"/>
                </a:solidFill>
                <a:latin typeface="微软雅黑" pitchFamily="34" charset="-122"/>
                <a:ea typeface="微软雅黑" pitchFamily="34" charset="-122"/>
              </a:rPr>
              <a:t>根据面层材料的力学性质不同，可以将园路面层分为刚性面层和柔性面层两类。</a:t>
            </a:r>
          </a:p>
          <a:p>
            <a:pPr indent="457200">
              <a:lnSpc>
                <a:spcPct val="150000"/>
              </a:lnSpc>
            </a:pPr>
            <a:r>
              <a:rPr lang="zh-CN" altLang="en-US" sz="1400" dirty="0" smtClean="0">
                <a:solidFill>
                  <a:schemeClr val="tx1"/>
                </a:solidFill>
                <a:latin typeface="微软雅黑" pitchFamily="34" charset="-122"/>
                <a:ea typeface="微软雅黑" pitchFamily="34" charset="-122"/>
              </a:rPr>
              <a:t>现浇水泥混凝土面层称为刚性面层，如图</a:t>
            </a:r>
            <a:r>
              <a:rPr lang="en-US" sz="1400" dirty="0" smtClean="0">
                <a:solidFill>
                  <a:schemeClr val="tx1"/>
                </a:solidFill>
                <a:latin typeface="微软雅黑" pitchFamily="34" charset="-122"/>
                <a:ea typeface="微软雅黑" pitchFamily="34" charset="-122"/>
              </a:rPr>
              <a:t>3-17a</a:t>
            </a:r>
            <a:r>
              <a:rPr lang="zh-CN" altLang="en-US" sz="1400" dirty="0" smtClean="0">
                <a:solidFill>
                  <a:schemeClr val="tx1"/>
                </a:solidFill>
                <a:latin typeface="微软雅黑" pitchFamily="34" charset="-122"/>
                <a:ea typeface="微软雅黑" pitchFamily="34" charset="-122"/>
              </a:rPr>
              <a:t>所示。这种面层在受力后发挥混凝土板的整体作用，具有较强的抗弯强度。一般在公园、风景区的主园路和最重要的道路上采用刚性路面，其特点是坚固耐久，需保养翻修少，但造价较高。</a:t>
            </a:r>
          </a:p>
          <a:p>
            <a:pPr indent="457200">
              <a:lnSpc>
                <a:spcPct val="150000"/>
              </a:lnSpc>
            </a:pPr>
            <a:r>
              <a:rPr lang="zh-CN" altLang="en-US" sz="1400" dirty="0" smtClean="0">
                <a:solidFill>
                  <a:schemeClr val="tx1"/>
                </a:solidFill>
                <a:latin typeface="微软雅黑" pitchFamily="34" charset="-122"/>
                <a:ea typeface="微软雅黑" pitchFamily="34" charset="-122"/>
              </a:rPr>
              <a:t>柔性面层是用黏性、塑性材料和颗粒材料做成的路面，也包括使用土、沥青、草皮和其他集合材料进行表面处理的粒料、块料加固的路面，如图</a:t>
            </a:r>
            <a:r>
              <a:rPr lang="en-US" sz="1400" dirty="0" smtClean="0">
                <a:solidFill>
                  <a:schemeClr val="tx1"/>
                </a:solidFill>
                <a:latin typeface="微软雅黑" pitchFamily="34" charset="-122"/>
                <a:ea typeface="微软雅黑" pitchFamily="34" charset="-122"/>
              </a:rPr>
              <a:t>3-17</a:t>
            </a:r>
            <a:r>
              <a:rPr lang="en-US" sz="1500" dirty="0" smtClean="0">
                <a:solidFill>
                  <a:schemeClr val="tx1"/>
                </a:solidFill>
                <a:latin typeface="Times New Roman" pitchFamily="18" charset="0"/>
                <a:ea typeface="微软雅黑" pitchFamily="34" charset="-122"/>
                <a:cs typeface="Times New Roman" pitchFamily="18" charset="0"/>
              </a:rPr>
              <a:t>b</a:t>
            </a:r>
            <a:r>
              <a:rPr lang="zh-CN" altLang="en-US" sz="1400" dirty="0" smtClean="0">
                <a:solidFill>
                  <a:schemeClr val="tx1"/>
                </a:solidFill>
                <a:latin typeface="微软雅黑" pitchFamily="34" charset="-122"/>
                <a:ea typeface="微软雅黑" pitchFamily="34" charset="-122"/>
              </a:rPr>
              <a:t>所示。柔性面层在受力后抗弯强度很小，面层强度在很大程度上取决于路基的强度。园林中人流量不大的游步道、散步小路、草坪路等，都适合采用柔性路面，其特点是铺路材料种类较多，适应性较强，易于就地取材，造价相对较低。</a:t>
            </a:r>
            <a:endParaRPr lang="zh-CN" altLang="en-US" sz="1400" dirty="0">
              <a:solidFill>
                <a:schemeClr val="tx1"/>
              </a:solidFill>
              <a:latin typeface="微软雅黑" pitchFamily="34" charset="-122"/>
              <a:ea typeface="微软雅黑" pitchFamily="34" charset="-122"/>
            </a:endParaRPr>
          </a:p>
        </p:txBody>
      </p:sp>
      <p:sp>
        <p:nvSpPr>
          <p:cNvPr id="10" name="圆角矩形 9"/>
          <p:cNvSpPr/>
          <p:nvPr/>
        </p:nvSpPr>
        <p:spPr>
          <a:xfrm>
            <a:off x="951670" y="1250587"/>
            <a:ext cx="236594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（一）面层</a:t>
            </a:r>
          </a:p>
        </p:txBody>
      </p:sp>
      <p:pic>
        <p:nvPicPr>
          <p:cNvPr id="11" name="Picture 2" descr="3-14b"/>
          <p:cNvPicPr>
            <a:picLocks noChangeAspect="1" noChangeArrowheads="1"/>
          </p:cNvPicPr>
          <p:nvPr/>
        </p:nvPicPr>
        <p:blipFill>
          <a:blip r:embed="rId3" cstate="print">
            <a:lum contrast="4000"/>
            <a:grayscl/>
          </a:blip>
          <a:srcRect b="2769"/>
          <a:stretch>
            <a:fillRect/>
          </a:stretch>
        </p:blipFill>
        <p:spPr bwMode="auto">
          <a:xfrm>
            <a:off x="6470003" y="4503529"/>
            <a:ext cx="2409825" cy="1828800"/>
          </a:xfrm>
          <a:prstGeom prst="rect">
            <a:avLst/>
          </a:prstGeom>
          <a:noFill/>
          <a:ln w="9525">
            <a:noFill/>
            <a:miter lim="800000"/>
            <a:headEnd/>
            <a:tailEnd/>
          </a:ln>
        </p:spPr>
      </p:pic>
      <p:pic>
        <p:nvPicPr>
          <p:cNvPr id="12" name="Picture 1" descr="3-14a"/>
          <p:cNvPicPr>
            <a:picLocks noChangeAspect="1" noChangeArrowheads="1"/>
          </p:cNvPicPr>
          <p:nvPr/>
        </p:nvPicPr>
        <p:blipFill>
          <a:blip r:embed="rId4" cstate="print">
            <a:lum contrast="4000"/>
            <a:grayscl/>
          </a:blip>
          <a:srcRect b="4945"/>
          <a:stretch>
            <a:fillRect/>
          </a:stretch>
        </p:blipFill>
        <p:spPr bwMode="auto">
          <a:xfrm>
            <a:off x="3501952" y="4503528"/>
            <a:ext cx="2571750" cy="1838325"/>
          </a:xfrm>
          <a:prstGeom prst="rect">
            <a:avLst/>
          </a:prstGeom>
          <a:noFill/>
          <a:ln w="9525">
            <a:noFill/>
            <a:miter lim="800000"/>
            <a:headEnd/>
            <a:tailEnd/>
          </a:ln>
        </p:spPr>
      </p:pic>
      <p:sp>
        <p:nvSpPr>
          <p:cNvPr id="14" name="TextBox 13"/>
          <p:cNvSpPr txBox="1"/>
          <p:nvPr/>
        </p:nvSpPr>
        <p:spPr>
          <a:xfrm>
            <a:off x="3951661" y="6287314"/>
            <a:ext cx="4669868"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a</a:t>
            </a:r>
            <a:r>
              <a:rPr lang="zh-CN" altLang="en-US" sz="1400" dirty="0" smtClean="0">
                <a:latin typeface="微软雅黑" pitchFamily="34" charset="-122"/>
                <a:ea typeface="微软雅黑" pitchFamily="34" charset="-122"/>
              </a:rPr>
              <a:t>）刚性面层    </a:t>
            </a:r>
            <a:r>
              <a:rPr lang="en-US"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a:t>
            </a:r>
            <a:r>
              <a:rPr lang="en-US" sz="1400" dirty="0" smtClean="0">
                <a:latin typeface="微软雅黑" pitchFamily="34" charset="-122"/>
                <a:ea typeface="微软雅黑" pitchFamily="34" charset="-122"/>
              </a:rPr>
              <a:t>b</a:t>
            </a:r>
            <a:r>
              <a:rPr lang="zh-CN" altLang="en-US" sz="1400" dirty="0" smtClean="0">
                <a:latin typeface="微软雅黑" pitchFamily="34" charset="-122"/>
                <a:ea typeface="微软雅黑" pitchFamily="34" charset="-122"/>
              </a:rPr>
              <a:t>）柔性面层</a:t>
            </a:r>
          </a:p>
        </p:txBody>
      </p:sp>
      <p:sp>
        <p:nvSpPr>
          <p:cNvPr id="15" name="TextBox 14"/>
          <p:cNvSpPr txBox="1"/>
          <p:nvPr/>
        </p:nvSpPr>
        <p:spPr>
          <a:xfrm>
            <a:off x="5435682" y="6376820"/>
            <a:ext cx="158248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3-17  </a:t>
            </a:r>
            <a:r>
              <a:rPr lang="zh-CN" altLang="en-US" sz="1400" dirty="0" smtClean="0">
                <a:latin typeface="微软雅黑" pitchFamily="34" charset="-122"/>
                <a:ea typeface="微软雅黑" pitchFamily="34" charset="-122"/>
              </a:rPr>
              <a:t>园路面层</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par>
                                <p:cTn id="20" presetID="18" presetClass="entr" presetSubtype="1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par>
                                <p:cTn id="23" presetID="18" presetClass="entr" presetSubtype="1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一、园路结构简介</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圆角矩形 8"/>
          <p:cNvSpPr/>
          <p:nvPr/>
        </p:nvSpPr>
        <p:spPr>
          <a:xfrm>
            <a:off x="1042612" y="1862171"/>
            <a:ext cx="8574374" cy="449706"/>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结合层是在面层和基层之间的一层，使用块料铺筑，用于结合、找平、排水。</a:t>
            </a:r>
          </a:p>
        </p:txBody>
      </p:sp>
      <p:sp>
        <p:nvSpPr>
          <p:cNvPr id="10" name="圆角矩形 9"/>
          <p:cNvSpPr/>
          <p:nvPr/>
        </p:nvSpPr>
        <p:spPr>
          <a:xfrm>
            <a:off x="951670" y="1286654"/>
            <a:ext cx="236594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（二）结合层</a:t>
            </a:r>
          </a:p>
        </p:txBody>
      </p:sp>
      <p:sp>
        <p:nvSpPr>
          <p:cNvPr id="11" name="圆角矩形 10"/>
          <p:cNvSpPr/>
          <p:nvPr/>
        </p:nvSpPr>
        <p:spPr>
          <a:xfrm>
            <a:off x="1045111" y="2913970"/>
            <a:ext cx="8961619" cy="1106785"/>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基层一般在路基之上，起承重作用。其一方面支承由面层传下来的荷载，另一方面把此荷载传给路基。基层不直接接受车辆和气候因索的作用，对材料的要求比面层低，一般用碎（砾）石、灰土或各种工业废碴等筑成。</a:t>
            </a:r>
            <a:endParaRPr lang="zh-CN" altLang="en-US" sz="1600" dirty="0">
              <a:solidFill>
                <a:schemeClr val="tx1"/>
              </a:solidFill>
              <a:latin typeface="微软雅黑" pitchFamily="34" charset="-122"/>
              <a:ea typeface="微软雅黑" pitchFamily="34" charset="-122"/>
            </a:endParaRPr>
          </a:p>
        </p:txBody>
      </p:sp>
      <p:sp>
        <p:nvSpPr>
          <p:cNvPr id="12" name="圆角矩形 11"/>
          <p:cNvSpPr/>
          <p:nvPr/>
        </p:nvSpPr>
        <p:spPr>
          <a:xfrm>
            <a:off x="954170" y="2338454"/>
            <a:ext cx="236594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（三）基层</a:t>
            </a:r>
          </a:p>
        </p:txBody>
      </p:sp>
      <p:sp>
        <p:nvSpPr>
          <p:cNvPr id="14" name="圆角矩形 13"/>
          <p:cNvSpPr/>
          <p:nvPr/>
        </p:nvSpPr>
        <p:spPr>
          <a:xfrm>
            <a:off x="957671" y="4535390"/>
            <a:ext cx="9423815" cy="196623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路基是园路的基础，为园路提供一个平整的基面，承受地面上传来的荷载，是保证园路具有足够强度和稳定性的重要条件之一。</a:t>
            </a:r>
          </a:p>
          <a:p>
            <a:pPr indent="457200">
              <a:lnSpc>
                <a:spcPct val="150000"/>
              </a:lnSpc>
            </a:pPr>
            <a:r>
              <a:rPr lang="zh-CN" altLang="en-US" sz="1600" dirty="0" smtClean="0">
                <a:solidFill>
                  <a:schemeClr val="tx1"/>
                </a:solidFill>
                <a:latin typeface="微软雅黑" pitchFamily="34" charset="-122"/>
                <a:ea typeface="微软雅黑" pitchFamily="34" charset="-122"/>
              </a:rPr>
              <a:t>经验认为：一般黏土或砂性土开挖后用蛙式打夯机夯实</a:t>
            </a:r>
            <a:r>
              <a:rPr lang="en-US"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遍，如无特殊要求，就可直接作为路基。对于未压实的下层填土，经过雨季被水浸润后能使其自身沉陷稳定。在严寒地区，严重的过湿冻胀土或湿软呈橡皮状土应采用</a:t>
            </a:r>
            <a:r>
              <a:rPr lang="en-US" sz="1600" dirty="0" smtClean="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9</a:t>
            </a:r>
            <a:r>
              <a:rPr lang="zh-CN" altLang="en-US" sz="1600" dirty="0" smtClean="0">
                <a:solidFill>
                  <a:schemeClr val="tx1"/>
                </a:solidFill>
                <a:latin typeface="微软雅黑" pitchFamily="34" charset="-122"/>
                <a:ea typeface="微软雅黑" pitchFamily="34" charset="-122"/>
              </a:rPr>
              <a:t>或</a:t>
            </a:r>
            <a:r>
              <a:rPr lang="en-US"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a:t>
            </a:r>
            <a:r>
              <a:rPr lang="en-US" sz="1600" dirty="0" smtClean="0">
                <a:solidFill>
                  <a:schemeClr val="tx1"/>
                </a:solidFill>
                <a:latin typeface="微软雅黑" pitchFamily="34" charset="-122"/>
                <a:ea typeface="微软雅黑" pitchFamily="34" charset="-122"/>
              </a:rPr>
              <a:t>8</a:t>
            </a:r>
            <a:r>
              <a:rPr lang="zh-CN" altLang="en-US" sz="1600" dirty="0" smtClean="0">
                <a:solidFill>
                  <a:schemeClr val="tx1"/>
                </a:solidFill>
                <a:latin typeface="微软雅黑" pitchFamily="34" charset="-122"/>
                <a:ea typeface="微软雅黑" pitchFamily="34" charset="-122"/>
              </a:rPr>
              <a:t>灰土加固路基，其厚度一般为</a:t>
            </a:r>
            <a:r>
              <a:rPr lang="en-US" sz="1600" dirty="0" smtClean="0">
                <a:solidFill>
                  <a:schemeClr val="tx1"/>
                </a:solidFill>
                <a:latin typeface="微软雅黑" pitchFamily="34" charset="-122"/>
                <a:ea typeface="微软雅黑" pitchFamily="34" charset="-122"/>
              </a:rPr>
              <a:t>15 </a:t>
            </a:r>
            <a:r>
              <a:rPr lang="en-US" sz="1600" dirty="0" smtClean="0">
                <a:solidFill>
                  <a:schemeClr val="tx1"/>
                </a:solidFill>
                <a:latin typeface="Times New Roman" pitchFamily="18" charset="0"/>
                <a:ea typeface="微软雅黑" pitchFamily="34" charset="-122"/>
                <a:cs typeface="Times New Roman" pitchFamily="18" charset="0"/>
              </a:rPr>
              <a:t>cm</a:t>
            </a:r>
            <a:r>
              <a:rPr lang="zh-CN" altLang="en-US" sz="1600" dirty="0" smtClean="0">
                <a:solidFill>
                  <a:schemeClr val="tx1"/>
                </a:solidFill>
                <a:latin typeface="微软雅黑" pitchFamily="34" charset="-122"/>
                <a:ea typeface="微软雅黑" pitchFamily="34" charset="-122"/>
              </a:rPr>
              <a:t>。</a:t>
            </a:r>
            <a:endParaRPr lang="zh-CN" altLang="en-US" sz="1600" dirty="0">
              <a:solidFill>
                <a:schemeClr val="tx1"/>
              </a:solidFill>
              <a:latin typeface="微软雅黑" pitchFamily="34" charset="-122"/>
              <a:ea typeface="微软雅黑" pitchFamily="34" charset="-122"/>
            </a:endParaRPr>
          </a:p>
        </p:txBody>
      </p:sp>
      <p:sp>
        <p:nvSpPr>
          <p:cNvPr id="15" name="圆角矩形 14"/>
          <p:cNvSpPr/>
          <p:nvPr/>
        </p:nvSpPr>
        <p:spPr>
          <a:xfrm>
            <a:off x="956670" y="4079794"/>
            <a:ext cx="236594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（四）路基</a:t>
            </a:r>
          </a:p>
        </p:txBody>
      </p:sp>
      <p:grpSp>
        <p:nvGrpSpPr>
          <p:cNvPr id="16" name="组合 4"/>
          <p:cNvGrpSpPr/>
          <p:nvPr/>
        </p:nvGrpSpPr>
        <p:grpSpPr>
          <a:xfrm>
            <a:off x="451604" y="2506786"/>
            <a:ext cx="479991" cy="137190"/>
            <a:chOff x="323528" y="1059582"/>
            <a:chExt cx="504056" cy="144016"/>
          </a:xfrm>
        </p:grpSpPr>
        <p:cxnSp>
          <p:nvCxnSpPr>
            <p:cNvPr id="17" name="直接连接符 16"/>
            <p:cNvCxnSpPr>
              <a:stCxn id="19"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4"/>
          <p:cNvGrpSpPr/>
          <p:nvPr/>
        </p:nvGrpSpPr>
        <p:grpSpPr>
          <a:xfrm>
            <a:off x="451604" y="4292736"/>
            <a:ext cx="479991" cy="137190"/>
            <a:chOff x="323528" y="1059582"/>
            <a:chExt cx="504056" cy="144016"/>
          </a:xfrm>
        </p:grpSpPr>
        <p:cxnSp>
          <p:nvCxnSpPr>
            <p:cNvPr id="21" name="直接连接符 20"/>
            <p:cNvCxnSpPr>
              <a:stCxn id="23"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edg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edge">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二、园路结构设计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圆角矩形 23"/>
          <p:cNvSpPr/>
          <p:nvPr/>
        </p:nvSpPr>
        <p:spPr>
          <a:xfrm>
            <a:off x="808794" y="1783710"/>
            <a:ext cx="10978134" cy="1064302"/>
          </a:xfrm>
          <a:prstGeom prst="round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700" dirty="0" smtClean="0">
                <a:solidFill>
                  <a:schemeClr val="tx1"/>
                </a:solidFill>
                <a:latin typeface="微软雅黑" pitchFamily="34" charset="-122"/>
                <a:ea typeface="微软雅黑" pitchFamily="34" charset="-122"/>
              </a:rPr>
              <a:t>路基为园路提供一个平整的基面，承受路面传下来的荷载，并保证路面有足够的强度和稳定性。如果土基的稳定性不良，应采取措施，以保证路面的使用寿命。路基应有足够的强度和稳定性。</a:t>
            </a:r>
            <a:endParaRPr lang="zh-CN" altLang="en-US" sz="1700" dirty="0">
              <a:solidFill>
                <a:schemeClr val="tx1"/>
              </a:solidFill>
              <a:latin typeface="微软雅黑" pitchFamily="34" charset="-122"/>
              <a:ea typeface="微软雅黑" pitchFamily="34" charset="-122"/>
            </a:endParaRPr>
          </a:p>
        </p:txBody>
      </p:sp>
      <p:sp>
        <p:nvSpPr>
          <p:cNvPr id="25" name="圆角矩形 24"/>
          <p:cNvSpPr/>
          <p:nvPr/>
        </p:nvSpPr>
        <p:spPr>
          <a:xfrm>
            <a:off x="951670" y="1291533"/>
            <a:ext cx="367553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（一）路基和附属工程</a:t>
            </a:r>
          </a:p>
        </p:txBody>
      </p:sp>
      <p:sp>
        <p:nvSpPr>
          <p:cNvPr id="26" name="圆角矩形 25"/>
          <p:cNvSpPr/>
          <p:nvPr/>
        </p:nvSpPr>
        <p:spPr>
          <a:xfrm>
            <a:off x="951670" y="2863001"/>
            <a:ext cx="6197881" cy="3495751"/>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00" b="1" dirty="0" smtClean="0">
                <a:solidFill>
                  <a:srgbClr val="C00000"/>
                </a:solidFill>
                <a:latin typeface="微软雅黑" pitchFamily="34" charset="-122"/>
                <a:ea typeface="微软雅黑" pitchFamily="34" charset="-122"/>
              </a:rPr>
              <a:t>1</a:t>
            </a:r>
            <a:r>
              <a:rPr lang="zh-CN" altLang="en-US" sz="1500" b="1" dirty="0" smtClean="0">
                <a:solidFill>
                  <a:srgbClr val="C00000"/>
                </a:solidFill>
                <a:latin typeface="微软雅黑" pitchFamily="34" charset="-122"/>
                <a:ea typeface="微软雅黑" pitchFamily="34" charset="-122"/>
              </a:rPr>
              <a:t>．道牙</a:t>
            </a:r>
          </a:p>
          <a:p>
            <a:pPr indent="457200">
              <a:lnSpc>
                <a:spcPct val="150000"/>
              </a:lnSpc>
            </a:pPr>
            <a:r>
              <a:rPr lang="zh-CN" altLang="en-US" sz="1500" dirty="0" smtClean="0">
                <a:solidFill>
                  <a:schemeClr val="tx1"/>
                </a:solidFill>
                <a:latin typeface="微软雅黑" pitchFamily="34" charset="-122"/>
                <a:ea typeface="微软雅黑" pitchFamily="34" charset="-122"/>
              </a:rPr>
              <a:t>道牙一般分为平道牙和立道牙两种形式，其构造如图</a:t>
            </a:r>
            <a:r>
              <a:rPr lang="en-US" sz="1500" dirty="0" smtClean="0">
                <a:solidFill>
                  <a:schemeClr val="tx1"/>
                </a:solidFill>
                <a:latin typeface="微软雅黑" pitchFamily="34" charset="-122"/>
                <a:ea typeface="微软雅黑" pitchFamily="34" charset="-122"/>
              </a:rPr>
              <a:t>3-18</a:t>
            </a:r>
            <a:r>
              <a:rPr lang="zh-CN" altLang="en-US" sz="1500" dirty="0" smtClean="0">
                <a:solidFill>
                  <a:schemeClr val="tx1"/>
                </a:solidFill>
                <a:latin typeface="微软雅黑" pitchFamily="34" charset="-122"/>
                <a:ea typeface="微软雅黑" pitchFamily="34" charset="-122"/>
              </a:rPr>
              <a:t>所示。它们安置在路面两侧，使路面与路肩在高程上起衔接作用，并能保护路面，便于排水。道牙一般用砖或混凝土制成，在园林中也可以用瓦、大卵石、条石等做成。</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2</a:t>
            </a:r>
            <a:r>
              <a:rPr lang="zh-CN" altLang="en-US" sz="1500" b="1" dirty="0" smtClean="0">
                <a:solidFill>
                  <a:srgbClr val="C00000"/>
                </a:solidFill>
                <a:latin typeface="微软雅黑" pitchFamily="34" charset="-122"/>
                <a:ea typeface="微软雅黑" pitchFamily="34" charset="-122"/>
              </a:rPr>
              <a:t>．台阶</a:t>
            </a:r>
          </a:p>
          <a:p>
            <a:pPr indent="457200">
              <a:lnSpc>
                <a:spcPct val="150000"/>
              </a:lnSpc>
            </a:pPr>
            <a:r>
              <a:rPr lang="zh-CN" altLang="en-US" sz="1500" dirty="0" smtClean="0">
                <a:solidFill>
                  <a:schemeClr val="tx1"/>
                </a:solidFill>
                <a:latin typeface="微软雅黑" pitchFamily="34" charset="-122"/>
                <a:ea typeface="微软雅黑" pitchFamily="34" charset="-122"/>
              </a:rPr>
              <a:t>当路面坡度超过</a:t>
            </a:r>
            <a:r>
              <a:rPr lang="en-US" sz="1500" dirty="0" smtClean="0">
                <a:solidFill>
                  <a:schemeClr val="tx1"/>
                </a:solidFill>
                <a:latin typeface="微软雅黑" pitchFamily="34" charset="-122"/>
                <a:ea typeface="微软雅黑" pitchFamily="34" charset="-122"/>
              </a:rPr>
              <a:t>12</a:t>
            </a:r>
            <a:r>
              <a:rPr lang="en-US" altLang="zh-CN" sz="1500" dirty="0" smtClean="0">
                <a:solidFill>
                  <a:schemeClr val="tx1"/>
                </a:solidFill>
                <a:latin typeface="微软雅黑" pitchFamily="34" charset="-122"/>
                <a:ea typeface="微软雅黑" pitchFamily="34" charset="-122"/>
              </a:rPr>
              <a:t>°</a:t>
            </a:r>
            <a:r>
              <a:rPr lang="zh-CN" altLang="en-US" sz="1500" dirty="0" smtClean="0">
                <a:solidFill>
                  <a:schemeClr val="tx1"/>
                </a:solidFill>
                <a:latin typeface="微软雅黑" pitchFamily="34" charset="-122"/>
                <a:ea typeface="微软雅黑" pitchFamily="34" charset="-122"/>
              </a:rPr>
              <a:t>时，为了便于行走，在不通行车辆的路段上，可设台阶。台阶的宽度应与路面相同，每级台阶的高度为</a:t>
            </a:r>
            <a:r>
              <a:rPr lang="en-US" sz="1500" dirty="0" smtClean="0">
                <a:solidFill>
                  <a:schemeClr val="tx1"/>
                </a:solidFill>
                <a:latin typeface="微软雅黑" pitchFamily="34" charset="-122"/>
                <a:ea typeface="微软雅黑" pitchFamily="34" charset="-122"/>
              </a:rPr>
              <a:t>12</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17 </a:t>
            </a:r>
            <a:r>
              <a:rPr lang="en-US" sz="1500" dirty="0" smtClean="0">
                <a:solidFill>
                  <a:schemeClr val="tx1"/>
                </a:solidFill>
                <a:latin typeface="Times New Roman" pitchFamily="18" charset="0"/>
                <a:ea typeface="微软雅黑" pitchFamily="34" charset="-122"/>
                <a:cs typeface="Times New Roman" pitchFamily="18" charset="0"/>
              </a:rPr>
              <a:t>cm</a:t>
            </a:r>
            <a:r>
              <a:rPr lang="zh-CN" altLang="en-US" sz="1500" dirty="0" smtClean="0">
                <a:solidFill>
                  <a:schemeClr val="tx1"/>
                </a:solidFill>
                <a:latin typeface="微软雅黑" pitchFamily="34" charset="-122"/>
                <a:ea typeface="微软雅黑" pitchFamily="34" charset="-122"/>
              </a:rPr>
              <a:t>，宽度为</a:t>
            </a:r>
            <a:r>
              <a:rPr lang="en-US" sz="1500" dirty="0" smtClean="0">
                <a:solidFill>
                  <a:schemeClr val="tx1"/>
                </a:solidFill>
                <a:latin typeface="微软雅黑" pitchFamily="34" charset="-122"/>
                <a:ea typeface="微软雅黑" pitchFamily="34" charset="-122"/>
              </a:rPr>
              <a:t>30</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38 </a:t>
            </a:r>
            <a:r>
              <a:rPr lang="en-US" sz="1500" dirty="0" smtClean="0">
                <a:solidFill>
                  <a:schemeClr val="tx1"/>
                </a:solidFill>
                <a:latin typeface="Times New Roman" pitchFamily="18" charset="0"/>
                <a:ea typeface="微软雅黑" pitchFamily="34" charset="-122"/>
                <a:cs typeface="Times New Roman" pitchFamily="18" charset="0"/>
              </a:rPr>
              <a:t>cm</a:t>
            </a:r>
            <a:r>
              <a:rPr lang="zh-CN" altLang="en-US" sz="1500" dirty="0" smtClean="0">
                <a:solidFill>
                  <a:schemeClr val="tx1"/>
                </a:solidFill>
                <a:latin typeface="微软雅黑" pitchFamily="34" charset="-122"/>
                <a:ea typeface="微软雅黑" pitchFamily="34" charset="-122"/>
              </a:rPr>
              <a:t>。根据造景的需要，台阶可以用天然山石、预制混凝土做成木纹板、树桩等形式，以装饰园景。</a:t>
            </a:r>
          </a:p>
        </p:txBody>
      </p:sp>
      <p:pic>
        <p:nvPicPr>
          <p:cNvPr id="27" name="Picture 1" descr="3-18"/>
          <p:cNvPicPr>
            <a:picLocks noChangeAspect="1" noChangeArrowheads="1"/>
          </p:cNvPicPr>
          <p:nvPr/>
        </p:nvPicPr>
        <p:blipFill>
          <a:blip r:embed="rId3"/>
          <a:srcRect/>
          <a:stretch>
            <a:fillRect/>
          </a:stretch>
        </p:blipFill>
        <p:spPr bwMode="auto">
          <a:xfrm>
            <a:off x="7166776" y="3072864"/>
            <a:ext cx="4347020" cy="1343025"/>
          </a:xfrm>
          <a:prstGeom prst="rect">
            <a:avLst/>
          </a:prstGeom>
          <a:noFill/>
          <a:ln w="9525">
            <a:noFill/>
            <a:miter lim="800000"/>
            <a:headEnd/>
            <a:tailEnd/>
          </a:ln>
        </p:spPr>
      </p:pic>
      <p:sp>
        <p:nvSpPr>
          <p:cNvPr id="28" name="TextBox 27"/>
          <p:cNvSpPr txBox="1"/>
          <p:nvPr/>
        </p:nvSpPr>
        <p:spPr>
          <a:xfrm>
            <a:off x="8619344" y="4451959"/>
            <a:ext cx="1892121" cy="307777"/>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3-18  </a:t>
            </a:r>
            <a:r>
              <a:rPr lang="zh-CN" altLang="en-US" sz="1400" dirty="0" smtClean="0">
                <a:latin typeface="微软雅黑" pitchFamily="34" charset="-122"/>
                <a:ea typeface="微软雅黑" pitchFamily="34" charset="-122"/>
              </a:rPr>
              <a:t>道牙结构图</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二、园路结构设计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圆角矩形 24"/>
          <p:cNvSpPr/>
          <p:nvPr/>
        </p:nvSpPr>
        <p:spPr>
          <a:xfrm>
            <a:off x="951670" y="1291533"/>
            <a:ext cx="367553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（一）路基和附属工程</a:t>
            </a:r>
          </a:p>
        </p:txBody>
      </p:sp>
      <p:sp>
        <p:nvSpPr>
          <p:cNvPr id="14" name="圆角矩形 13"/>
          <p:cNvSpPr/>
          <p:nvPr/>
        </p:nvSpPr>
        <p:spPr>
          <a:xfrm>
            <a:off x="883113" y="2501100"/>
            <a:ext cx="9998439" cy="3846370"/>
          </a:xfrm>
          <a:prstGeom prst="round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00" b="1" dirty="0" smtClean="0">
                <a:solidFill>
                  <a:srgbClr val="C00000"/>
                </a:solidFill>
                <a:latin typeface="微软雅黑" pitchFamily="34" charset="-122"/>
                <a:ea typeface="微软雅黑" pitchFamily="34" charset="-122"/>
              </a:rPr>
              <a:t>3</a:t>
            </a:r>
            <a:r>
              <a:rPr lang="zh-CN" altLang="en-US" sz="1500" b="1" dirty="0" smtClean="0">
                <a:solidFill>
                  <a:srgbClr val="C00000"/>
                </a:solidFill>
                <a:latin typeface="微软雅黑" pitchFamily="34" charset="-122"/>
                <a:ea typeface="微软雅黑" pitchFamily="34" charset="-122"/>
              </a:rPr>
              <a:t>．礓礤</a:t>
            </a:r>
          </a:p>
          <a:p>
            <a:pPr indent="457200">
              <a:lnSpc>
                <a:spcPct val="150000"/>
              </a:lnSpc>
            </a:pPr>
            <a:r>
              <a:rPr lang="zh-CN" altLang="en-US" sz="1500" dirty="0" smtClean="0">
                <a:solidFill>
                  <a:schemeClr val="tx1"/>
                </a:solidFill>
                <a:latin typeface="微软雅黑" pitchFamily="34" charset="-122"/>
                <a:ea typeface="微软雅黑" pitchFamily="34" charset="-122"/>
              </a:rPr>
              <a:t>在坡度较大的地段上，一般纵坡超过</a:t>
            </a:r>
            <a:r>
              <a:rPr lang="en-US" altLang="en-US" sz="1500" dirty="0" smtClean="0">
                <a:solidFill>
                  <a:schemeClr val="tx1"/>
                </a:solidFill>
                <a:latin typeface="微软雅黑" pitchFamily="34" charset="-122"/>
                <a:ea typeface="微软雅黑" pitchFamily="34" charset="-122"/>
              </a:rPr>
              <a:t>15%</a:t>
            </a:r>
            <a:r>
              <a:rPr lang="zh-CN" altLang="en-US" sz="1500" dirty="0" smtClean="0">
                <a:solidFill>
                  <a:schemeClr val="tx1"/>
                </a:solidFill>
                <a:latin typeface="微软雅黑" pitchFamily="34" charset="-122"/>
                <a:ea typeface="微软雅黑" pitchFamily="34" charset="-122"/>
              </a:rPr>
              <a:t>时，本应设台阶，但为了能通行车辆，所以将斜面做成锯齿形坡道，称为礓礤。礓礤的形式和尺寸如图</a:t>
            </a:r>
            <a:r>
              <a:rPr lang="en-US" altLang="en-US" sz="1500" dirty="0" smtClean="0">
                <a:solidFill>
                  <a:schemeClr val="tx1"/>
                </a:solidFill>
                <a:latin typeface="微软雅黑" pitchFamily="34" charset="-122"/>
                <a:ea typeface="微软雅黑" pitchFamily="34" charset="-122"/>
              </a:rPr>
              <a:t>3-19</a:t>
            </a:r>
            <a:r>
              <a:rPr lang="zh-CN" altLang="en-US" sz="1500" dirty="0" smtClean="0">
                <a:solidFill>
                  <a:schemeClr val="tx1"/>
                </a:solidFill>
                <a:latin typeface="微软雅黑" pitchFamily="34" charset="-122"/>
                <a:ea typeface="微软雅黑" pitchFamily="34" charset="-122"/>
              </a:rPr>
              <a:t>所示。</a:t>
            </a:r>
          </a:p>
          <a:p>
            <a:pPr indent="457200">
              <a:lnSpc>
                <a:spcPct val="150000"/>
              </a:lnSpc>
            </a:pPr>
            <a:r>
              <a:rPr lang="en-US" sz="1500" b="1" dirty="0" smtClean="0">
                <a:solidFill>
                  <a:srgbClr val="C00000"/>
                </a:solidFill>
                <a:latin typeface="微软雅黑" pitchFamily="34" charset="-122"/>
                <a:ea typeface="微软雅黑" pitchFamily="34" charset="-122"/>
              </a:rPr>
              <a:t>4</a:t>
            </a:r>
            <a:r>
              <a:rPr lang="zh-CN" altLang="en-US" sz="1500" b="1" dirty="0" smtClean="0">
                <a:solidFill>
                  <a:srgbClr val="C00000"/>
                </a:solidFill>
                <a:latin typeface="微软雅黑" pitchFamily="34" charset="-122"/>
                <a:ea typeface="微软雅黑" pitchFamily="34" charset="-122"/>
              </a:rPr>
              <a:t>．蹬道和梯道</a:t>
            </a:r>
          </a:p>
          <a:p>
            <a:pPr indent="457200">
              <a:lnSpc>
                <a:spcPct val="150000"/>
              </a:lnSpc>
            </a:pPr>
            <a:r>
              <a:rPr lang="zh-CN" altLang="en-US" sz="1500" dirty="0" smtClean="0">
                <a:solidFill>
                  <a:schemeClr val="tx1"/>
                </a:solidFill>
                <a:latin typeface="微软雅黑" pitchFamily="34" charset="-122"/>
                <a:ea typeface="微软雅黑" pitchFamily="34" charset="-122"/>
              </a:rPr>
              <a:t>在园林土山或石假山及其他一些地方，为了与自然山水园林相协调，梯级道路不采用砖石材料砌筑成整齐的阶梯，而是采用顶面平整的自然山石，依山随势，砌成山石蹬道。</a:t>
            </a:r>
          </a:p>
          <a:p>
            <a:pPr indent="457200">
              <a:lnSpc>
                <a:spcPct val="150000"/>
              </a:lnSpc>
            </a:pPr>
            <a:r>
              <a:rPr lang="zh-CN" altLang="en-US" sz="1500" dirty="0" smtClean="0">
                <a:solidFill>
                  <a:schemeClr val="tx1"/>
                </a:solidFill>
                <a:latin typeface="微软雅黑" pitchFamily="34" charset="-122"/>
                <a:ea typeface="微软雅黑" pitchFamily="34" charset="-122"/>
              </a:rPr>
              <a:t>梯道是在风景区山林或园林假山上最陡的崖壁处设置的攀登通道。一般是从下至上在崖壁凿除一道道横槽作为梯步，如同天梯一样。梯道旁必须设置铁链或铁管矮栏杆固定于崖壁壁面，作为凳攀时的扶手。</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5</a:t>
            </a:r>
            <a:r>
              <a:rPr lang="zh-CN" altLang="en-US" sz="1500" b="1" dirty="0" smtClean="0">
                <a:solidFill>
                  <a:srgbClr val="C00000"/>
                </a:solidFill>
                <a:latin typeface="微软雅黑" pitchFamily="34" charset="-122"/>
                <a:ea typeface="微软雅黑" pitchFamily="34" charset="-122"/>
              </a:rPr>
              <a:t>．种植池、明沟和雨水井</a:t>
            </a:r>
          </a:p>
          <a:p>
            <a:pPr indent="457200">
              <a:lnSpc>
                <a:spcPct val="150000"/>
              </a:lnSpc>
            </a:pPr>
            <a:r>
              <a:rPr lang="zh-CN" altLang="en-US" sz="1500" dirty="0" smtClean="0">
                <a:solidFill>
                  <a:schemeClr val="tx1"/>
                </a:solidFill>
                <a:latin typeface="微软雅黑" pitchFamily="34" charset="-122"/>
                <a:ea typeface="微软雅黑" pitchFamily="34" charset="-122"/>
              </a:rPr>
              <a:t>种植池是为满足绿化而特地设置的，规格依据相关规范而定，一般为</a:t>
            </a:r>
            <a:r>
              <a:rPr lang="en-US" altLang="en-US" sz="1500" dirty="0" smtClean="0">
                <a:solidFill>
                  <a:schemeClr val="tx1"/>
                </a:solidFill>
                <a:latin typeface="微软雅黑" pitchFamily="34" charset="-122"/>
                <a:ea typeface="微软雅黑" pitchFamily="34" charset="-122"/>
              </a:rPr>
              <a:t>1.5 </a:t>
            </a:r>
            <a:r>
              <a:rPr lang="en-US" altLang="en-US" sz="1500" dirty="0" smtClean="0">
                <a:solidFill>
                  <a:schemeClr val="tx1"/>
                </a:solidFill>
                <a:latin typeface="Times New Roman" pitchFamily="18" charset="0"/>
                <a:ea typeface="微软雅黑" pitchFamily="34" charset="-122"/>
                <a:cs typeface="Times New Roman" pitchFamily="18" charset="0"/>
              </a:rPr>
              <a:t>m</a:t>
            </a:r>
            <a:r>
              <a:rPr lang="en-US" altLang="zh-CN" sz="1500" dirty="0" smtClean="0">
                <a:solidFill>
                  <a:schemeClr val="tx1"/>
                </a:solidFill>
                <a:latin typeface="微软雅黑" pitchFamily="34" charset="-122"/>
                <a:ea typeface="微软雅黑" pitchFamily="34" charset="-122"/>
              </a:rPr>
              <a:t>×</a:t>
            </a:r>
            <a:r>
              <a:rPr lang="en-US" altLang="en-US" sz="1500" dirty="0" smtClean="0">
                <a:solidFill>
                  <a:schemeClr val="tx1"/>
                </a:solidFill>
                <a:latin typeface="微软雅黑" pitchFamily="34" charset="-122"/>
                <a:ea typeface="微软雅黑" pitchFamily="34" charset="-122"/>
              </a:rPr>
              <a:t>1.5 </a:t>
            </a:r>
            <a:r>
              <a:rPr lang="en-US" altLang="en-US" sz="1500" dirty="0" smtClean="0">
                <a:solidFill>
                  <a:schemeClr val="tx1"/>
                </a:solidFill>
                <a:latin typeface="Times New Roman" pitchFamily="18" charset="0"/>
                <a:ea typeface="微软雅黑" pitchFamily="34" charset="-122"/>
                <a:cs typeface="Times New Roman" pitchFamily="18" charset="0"/>
              </a:rPr>
              <a:t>m</a:t>
            </a:r>
            <a:r>
              <a:rPr lang="zh-CN" altLang="en-US" sz="1500" dirty="0" smtClean="0">
                <a:solidFill>
                  <a:schemeClr val="tx1"/>
                </a:solidFill>
                <a:latin typeface="微软雅黑" pitchFamily="34" charset="-122"/>
                <a:ea typeface="微软雅黑" pitchFamily="34" charset="-122"/>
              </a:rPr>
              <a:t>。明沟和雨水井是为收集路面雨水而建的构筑物，园林中常用砖块砌成。</a:t>
            </a:r>
          </a:p>
        </p:txBody>
      </p:sp>
      <p:pic>
        <p:nvPicPr>
          <p:cNvPr id="15" name="Picture 2" descr="3-19"/>
          <p:cNvPicPr>
            <a:picLocks noChangeAspect="1" noChangeArrowheads="1"/>
          </p:cNvPicPr>
          <p:nvPr/>
        </p:nvPicPr>
        <p:blipFill>
          <a:blip r:embed="rId3"/>
          <a:srcRect/>
          <a:stretch>
            <a:fillRect/>
          </a:stretch>
        </p:blipFill>
        <p:spPr bwMode="auto">
          <a:xfrm>
            <a:off x="6280205" y="799238"/>
            <a:ext cx="3895725" cy="1390650"/>
          </a:xfrm>
          <a:prstGeom prst="rect">
            <a:avLst/>
          </a:prstGeom>
          <a:noFill/>
          <a:ln w="9525">
            <a:noFill/>
            <a:miter lim="800000"/>
            <a:headEnd/>
            <a:tailEnd/>
          </a:ln>
        </p:spPr>
      </p:pic>
      <p:sp>
        <p:nvSpPr>
          <p:cNvPr id="16" name="TextBox 15"/>
          <p:cNvSpPr txBox="1"/>
          <p:nvPr/>
        </p:nvSpPr>
        <p:spPr>
          <a:xfrm>
            <a:off x="7239575" y="2193323"/>
            <a:ext cx="2300630"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3-19  </a:t>
            </a:r>
            <a:r>
              <a:rPr lang="zh-CN" altLang="en-US" sz="1400" dirty="0" smtClean="0">
                <a:latin typeface="微软雅黑" pitchFamily="34" charset="-122"/>
                <a:ea typeface="微软雅黑" pitchFamily="34" charset="-122"/>
              </a:rPr>
              <a:t>礓礤的形式和尺寸</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一、园路的功能</a:t>
            </a:r>
          </a:p>
        </p:txBody>
      </p:sp>
      <p:grpSp>
        <p:nvGrpSpPr>
          <p:cNvPr id="5"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1666051" y="1929596"/>
            <a:ext cx="6518580" cy="1537902"/>
          </a:xfrm>
          <a:prstGeom prst="roundRect">
            <a:avLst/>
          </a:prstGeom>
          <a:solidFill>
            <a:srgbClr val="D8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b="1" dirty="0" smtClean="0">
                <a:solidFill>
                  <a:srgbClr val="C00000"/>
                </a:solidFill>
                <a:latin typeface="微软雅黑" pitchFamily="34" charset="-122"/>
                <a:ea typeface="微软雅黑" pitchFamily="34" charset="-122"/>
              </a:rPr>
              <a:t>园路</a:t>
            </a:r>
            <a:r>
              <a:rPr lang="zh-CN" altLang="en-US" sz="2000" dirty="0" smtClean="0">
                <a:solidFill>
                  <a:schemeClr val="tx1"/>
                </a:solidFill>
                <a:latin typeface="微软雅黑" pitchFamily="34" charset="-122"/>
                <a:ea typeface="微软雅黑" pitchFamily="34" charset="-122"/>
              </a:rPr>
              <a:t>是贯穿全园的交通网络，是联系各个景区和景点的纽带和风景线，是组成园林风景的造景要素，如图</a:t>
            </a:r>
            <a:r>
              <a:rPr lang="en-US" sz="2000" dirty="0" smtClean="0">
                <a:solidFill>
                  <a:schemeClr val="tx1"/>
                </a:solidFill>
                <a:latin typeface="微软雅黑" pitchFamily="34" charset="-122"/>
                <a:ea typeface="微软雅黑" pitchFamily="34" charset="-122"/>
              </a:rPr>
              <a:t>3-1</a:t>
            </a:r>
            <a:r>
              <a:rPr lang="zh-CN" altLang="en-US" sz="2000" dirty="0" smtClean="0">
                <a:solidFill>
                  <a:schemeClr val="tx1"/>
                </a:solidFill>
                <a:latin typeface="微软雅黑" pitchFamily="34" charset="-122"/>
                <a:ea typeface="微软雅黑" pitchFamily="34" charset="-122"/>
              </a:rPr>
              <a:t>所示。</a:t>
            </a:r>
            <a:endParaRPr lang="en-US" altLang="zh-CN" sz="2000" dirty="0" smtClean="0">
              <a:solidFill>
                <a:schemeClr val="tx1"/>
              </a:solidFill>
              <a:latin typeface="微软雅黑" pitchFamily="34" charset="-122"/>
              <a:ea typeface="微软雅黑" pitchFamily="34" charset="-122"/>
            </a:endParaRPr>
          </a:p>
        </p:txBody>
      </p:sp>
      <p:pic>
        <p:nvPicPr>
          <p:cNvPr id="13" name="Picture 1" descr="3-1"/>
          <p:cNvPicPr>
            <a:picLocks noChangeAspect="1" noChangeArrowheads="1"/>
          </p:cNvPicPr>
          <p:nvPr/>
        </p:nvPicPr>
        <p:blipFill>
          <a:blip r:embed="rId4" cstate="print">
            <a:lum bright="6000"/>
            <a:grayscl/>
          </a:blip>
          <a:srcRect b="8946"/>
          <a:stretch>
            <a:fillRect/>
          </a:stretch>
        </p:blipFill>
        <p:spPr bwMode="auto">
          <a:xfrm>
            <a:off x="8424472" y="2001034"/>
            <a:ext cx="2811212" cy="3415184"/>
          </a:xfrm>
          <a:prstGeom prst="rect">
            <a:avLst/>
          </a:prstGeom>
          <a:noFill/>
          <a:ln w="9525">
            <a:noFill/>
            <a:miter lim="800000"/>
            <a:headEnd/>
            <a:tailEnd/>
          </a:ln>
        </p:spPr>
      </p:pic>
      <p:sp>
        <p:nvSpPr>
          <p:cNvPr id="14" name="TextBox 13"/>
          <p:cNvSpPr txBox="1"/>
          <p:nvPr/>
        </p:nvSpPr>
        <p:spPr>
          <a:xfrm>
            <a:off x="9308892" y="5506158"/>
            <a:ext cx="111761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3-1  </a:t>
            </a:r>
            <a:r>
              <a:rPr lang="zh-CN" altLang="en-US" sz="1400" dirty="0" smtClean="0">
                <a:latin typeface="微软雅黑" pitchFamily="34" charset="-122"/>
                <a:ea typeface="微软雅黑" pitchFamily="34" charset="-122"/>
              </a:rPr>
              <a:t>园路</a:t>
            </a:r>
            <a:endParaRPr lang="zh-CN" altLang="en-US" sz="1400" dirty="0">
              <a:latin typeface="微软雅黑" pitchFamily="34" charset="-122"/>
              <a:ea typeface="微软雅黑" pitchFamily="34" charset="-122"/>
            </a:endParaRPr>
          </a:p>
        </p:txBody>
      </p:sp>
      <p:sp>
        <p:nvSpPr>
          <p:cNvPr id="15" name="圆角矩形 14"/>
          <p:cNvSpPr/>
          <p:nvPr/>
        </p:nvSpPr>
        <p:spPr>
          <a:xfrm>
            <a:off x="1666050" y="3501232"/>
            <a:ext cx="6484729" cy="282525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700" dirty="0" smtClean="0">
                <a:solidFill>
                  <a:schemeClr val="tx1"/>
                </a:solidFill>
                <a:latin typeface="微软雅黑" pitchFamily="34" charset="-122"/>
                <a:ea typeface="微软雅黑" pitchFamily="34" charset="-122"/>
              </a:rPr>
              <a:t>园路的走向对园林的通风、光照、环境保护有一定的影响。因此无论在实用功能上，还是在美观方面，均对园路的设计有一定的要求。园路的功能包括以下几方面：</a:t>
            </a:r>
            <a:endParaRPr lang="en-US" altLang="zh-CN" sz="1700" dirty="0" smtClean="0">
              <a:solidFill>
                <a:schemeClr val="tx1"/>
              </a:solidFill>
              <a:latin typeface="微软雅黑" pitchFamily="34" charset="-122"/>
              <a:ea typeface="微软雅黑" pitchFamily="34" charset="-122"/>
            </a:endParaRPr>
          </a:p>
          <a:p>
            <a:pPr indent="457200">
              <a:lnSpc>
                <a:spcPct val="150000"/>
              </a:lnSpc>
            </a:pPr>
            <a:r>
              <a:rPr lang="zh-CN" altLang="en-US" sz="1700" dirty="0" smtClean="0">
                <a:solidFill>
                  <a:srgbClr val="C00000"/>
                </a:solidFill>
                <a:latin typeface="微软雅黑" pitchFamily="34" charset="-122"/>
                <a:ea typeface="微软雅黑" pitchFamily="34" charset="-122"/>
              </a:rPr>
              <a:t>（一）组织交通、引导游览</a:t>
            </a:r>
            <a:endParaRPr lang="en-US" altLang="zh-CN" sz="1700" dirty="0" smtClean="0">
              <a:solidFill>
                <a:srgbClr val="C00000"/>
              </a:solidFill>
              <a:latin typeface="微软雅黑" pitchFamily="34" charset="-122"/>
              <a:ea typeface="微软雅黑" pitchFamily="34" charset="-122"/>
            </a:endParaRPr>
          </a:p>
          <a:p>
            <a:pPr indent="457200">
              <a:lnSpc>
                <a:spcPct val="150000"/>
              </a:lnSpc>
            </a:pPr>
            <a:r>
              <a:rPr lang="zh-CN" altLang="en-US" sz="1700" dirty="0" smtClean="0">
                <a:solidFill>
                  <a:srgbClr val="C00000"/>
                </a:solidFill>
                <a:latin typeface="微软雅黑" pitchFamily="34" charset="-122"/>
                <a:ea typeface="微软雅黑" pitchFamily="34" charset="-122"/>
              </a:rPr>
              <a:t>（二）划定边界</a:t>
            </a:r>
            <a:endParaRPr lang="en-US" altLang="zh-CN" sz="1700" dirty="0" smtClean="0">
              <a:solidFill>
                <a:srgbClr val="C00000"/>
              </a:solidFill>
              <a:latin typeface="微软雅黑" pitchFamily="34" charset="-122"/>
              <a:ea typeface="微软雅黑" pitchFamily="34" charset="-122"/>
            </a:endParaRPr>
          </a:p>
          <a:p>
            <a:pPr indent="457200">
              <a:lnSpc>
                <a:spcPct val="150000"/>
              </a:lnSpc>
            </a:pPr>
            <a:r>
              <a:rPr lang="zh-CN" altLang="en-US" sz="1700" dirty="0" smtClean="0">
                <a:solidFill>
                  <a:srgbClr val="C00000"/>
                </a:solidFill>
                <a:latin typeface="微软雅黑" pitchFamily="34" charset="-122"/>
                <a:ea typeface="微软雅黑" pitchFamily="34" charset="-122"/>
              </a:rPr>
              <a:t>（三）承载交通</a:t>
            </a:r>
            <a:endParaRPr lang="en-US" altLang="zh-CN" sz="1700" dirty="0" smtClean="0">
              <a:solidFill>
                <a:srgbClr val="C00000"/>
              </a:solidFill>
              <a:latin typeface="微软雅黑" pitchFamily="34" charset="-122"/>
              <a:ea typeface="微软雅黑" pitchFamily="34" charset="-122"/>
            </a:endParaRPr>
          </a:p>
          <a:p>
            <a:pPr indent="457200">
              <a:lnSpc>
                <a:spcPct val="150000"/>
              </a:lnSpc>
            </a:pPr>
            <a:r>
              <a:rPr lang="zh-CN" altLang="en-US" sz="1700" dirty="0" smtClean="0">
                <a:solidFill>
                  <a:srgbClr val="C00000"/>
                </a:solidFill>
                <a:latin typeface="微软雅黑" pitchFamily="34" charset="-122"/>
                <a:ea typeface="微软雅黑" pitchFamily="34" charset="-122"/>
              </a:rPr>
              <a:t>（四）构成园景</a:t>
            </a:r>
            <a:endParaRPr lang="zh-CN" altLang="en-US" sz="1700" dirty="0">
              <a:solidFill>
                <a:srgbClr val="C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par>
                                <p:cTn id="16" presetID="2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ppt_x</p:attrName>
                                        </p:attrNameLst>
                                      </p:cBhvr>
                                      <p:tavLst>
                                        <p:tav tm="0">
                                          <p:val>
                                            <p:strVal val="#ppt_x-.2"/>
                                          </p:val>
                                        </p:tav>
                                        <p:tav tm="100000">
                                          <p:val>
                                            <p:strVal val="#ppt_x"/>
                                          </p:val>
                                        </p:tav>
                                      </p:tavLst>
                                    </p:anim>
                                    <p:anim calcmode="lin" valueType="num">
                                      <p:cBhvr>
                                        <p:cTn id="1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二、园路结构设计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圆角矩形 16"/>
          <p:cNvSpPr/>
          <p:nvPr/>
        </p:nvSpPr>
        <p:spPr>
          <a:xfrm>
            <a:off x="1023108" y="1788388"/>
            <a:ext cx="10223292" cy="106430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基层的选择应视路基土壤的情况、气候特点及路面荷载的大小而定，并应尽量利用当地材料。园路基层设计应采用透水透气的砂、石等材料，除机动车行车道外尽量不采用混凝土基层。园路基层必须压实并符合设计要求，如遇软土地基，应进行补强处理。</a:t>
            </a:r>
            <a:endParaRPr lang="zh-CN" altLang="en-US" sz="1600" dirty="0">
              <a:solidFill>
                <a:schemeClr val="tx1"/>
              </a:solidFill>
              <a:latin typeface="微软雅黑" pitchFamily="34" charset="-122"/>
              <a:ea typeface="微软雅黑" pitchFamily="34" charset="-122"/>
            </a:endParaRPr>
          </a:p>
        </p:txBody>
      </p:sp>
      <p:sp>
        <p:nvSpPr>
          <p:cNvPr id="18" name="圆角矩形 17"/>
          <p:cNvSpPr/>
          <p:nvPr/>
        </p:nvSpPr>
        <p:spPr>
          <a:xfrm>
            <a:off x="1023108" y="1311201"/>
            <a:ext cx="2897683"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（二）基层的选择</a:t>
            </a:r>
          </a:p>
        </p:txBody>
      </p:sp>
      <p:sp>
        <p:nvSpPr>
          <p:cNvPr id="19" name="圆角矩形 18"/>
          <p:cNvSpPr/>
          <p:nvPr/>
        </p:nvSpPr>
        <p:spPr>
          <a:xfrm>
            <a:off x="903176" y="3644108"/>
            <a:ext cx="9621186" cy="2388433"/>
          </a:xfrm>
          <a:prstGeom prst="round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chemeClr val="tx1"/>
                </a:solidFill>
                <a:latin typeface="微软雅黑" pitchFamily="34" charset="-122"/>
                <a:ea typeface="微软雅黑" pitchFamily="34" charset="-122"/>
              </a:rPr>
              <a:t>1</a:t>
            </a:r>
            <a:r>
              <a:rPr lang="zh-CN" altLang="en-US" sz="1600" b="1" dirty="0" smtClean="0">
                <a:solidFill>
                  <a:schemeClr val="tx1"/>
                </a:solidFill>
                <a:latin typeface="微软雅黑" pitchFamily="34" charset="-122"/>
                <a:ea typeface="微软雅黑" pitchFamily="34" charset="-122"/>
              </a:rPr>
              <a:t>．水泥干砂</a:t>
            </a:r>
          </a:p>
          <a:p>
            <a:pPr indent="457200">
              <a:lnSpc>
                <a:spcPct val="150000"/>
              </a:lnSpc>
            </a:pPr>
            <a:r>
              <a:rPr lang="zh-CN" altLang="en-US" sz="1600" dirty="0" smtClean="0">
                <a:solidFill>
                  <a:schemeClr val="tx1"/>
                </a:solidFill>
                <a:latin typeface="微软雅黑" pitchFamily="34" charset="-122"/>
                <a:ea typeface="微软雅黑" pitchFamily="34" charset="-122"/>
              </a:rPr>
              <a:t>水泥干砂施工时操作简单，遇水后会自动凝结，密实性好。</a:t>
            </a:r>
          </a:p>
          <a:p>
            <a:pPr indent="457200">
              <a:lnSpc>
                <a:spcPct val="150000"/>
              </a:lnSpc>
            </a:pPr>
            <a:r>
              <a:rPr lang="en-US" sz="1600" b="1" dirty="0" smtClean="0">
                <a:solidFill>
                  <a:schemeClr val="tx1"/>
                </a:solidFill>
                <a:latin typeface="微软雅黑" pitchFamily="34" charset="-122"/>
                <a:ea typeface="微软雅黑" pitchFamily="34" charset="-122"/>
              </a:rPr>
              <a:t>2</a:t>
            </a:r>
            <a:r>
              <a:rPr lang="zh-CN" altLang="en-US" sz="1600" b="1" dirty="0" smtClean="0">
                <a:solidFill>
                  <a:schemeClr val="tx1"/>
                </a:solidFill>
                <a:latin typeface="微软雅黑" pitchFamily="34" charset="-122"/>
                <a:ea typeface="微软雅黑" pitchFamily="34" charset="-122"/>
              </a:rPr>
              <a:t>．净干砂</a:t>
            </a:r>
          </a:p>
          <a:p>
            <a:pPr indent="457200">
              <a:lnSpc>
                <a:spcPct val="150000"/>
              </a:lnSpc>
            </a:pPr>
            <a:r>
              <a:rPr lang="zh-CN" altLang="en-US" sz="1600" dirty="0" smtClean="0">
                <a:solidFill>
                  <a:schemeClr val="tx1"/>
                </a:solidFill>
                <a:latin typeface="微软雅黑" pitchFamily="34" charset="-122"/>
                <a:ea typeface="微软雅黑" pitchFamily="34" charset="-122"/>
              </a:rPr>
              <a:t>净干砂施工简便，造价低。其经常遇水会使沙子流失，造成结合层不平整。</a:t>
            </a:r>
          </a:p>
          <a:p>
            <a:pPr indent="457200">
              <a:lnSpc>
                <a:spcPct val="150000"/>
              </a:lnSpc>
            </a:pPr>
            <a:r>
              <a:rPr lang="en-US" sz="1600" b="1" dirty="0" smtClean="0">
                <a:solidFill>
                  <a:schemeClr val="tx1"/>
                </a:solidFill>
                <a:latin typeface="微软雅黑" pitchFamily="34" charset="-122"/>
                <a:ea typeface="微软雅黑" pitchFamily="34" charset="-122"/>
              </a:rPr>
              <a:t>3</a:t>
            </a:r>
            <a:r>
              <a:rPr lang="zh-CN" altLang="en-US" sz="1600" b="1" dirty="0" smtClean="0">
                <a:solidFill>
                  <a:schemeClr val="tx1"/>
                </a:solidFill>
                <a:latin typeface="微软雅黑" pitchFamily="34" charset="-122"/>
                <a:ea typeface="微软雅黑" pitchFamily="34" charset="-122"/>
              </a:rPr>
              <a:t>．混合砂浆</a:t>
            </a:r>
          </a:p>
          <a:p>
            <a:pPr indent="457200">
              <a:lnSpc>
                <a:spcPct val="150000"/>
              </a:lnSpc>
            </a:pPr>
            <a:r>
              <a:rPr lang="zh-CN" altLang="en-US" sz="1600" dirty="0" smtClean="0">
                <a:solidFill>
                  <a:schemeClr val="tx1"/>
                </a:solidFill>
                <a:latin typeface="微软雅黑" pitchFamily="34" charset="-122"/>
                <a:ea typeface="微软雅黑" pitchFamily="34" charset="-122"/>
              </a:rPr>
              <a:t>混合砂浆由水泥、石灰、砂组成，整体性好、强度高、黏结力强，适用于铺块料路面，造价较高。</a:t>
            </a:r>
          </a:p>
        </p:txBody>
      </p:sp>
      <p:sp>
        <p:nvSpPr>
          <p:cNvPr id="20" name="圆角矩形 19"/>
          <p:cNvSpPr/>
          <p:nvPr/>
        </p:nvSpPr>
        <p:spPr>
          <a:xfrm>
            <a:off x="951670" y="3107975"/>
            <a:ext cx="3124488"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（三）结合层的选择</a:t>
            </a:r>
          </a:p>
        </p:txBody>
      </p:sp>
      <p:grpSp>
        <p:nvGrpSpPr>
          <p:cNvPr id="21" name="组合 4"/>
          <p:cNvGrpSpPr/>
          <p:nvPr/>
        </p:nvGrpSpPr>
        <p:grpSpPr>
          <a:xfrm>
            <a:off x="451604" y="3292604"/>
            <a:ext cx="479991" cy="137190"/>
            <a:chOff x="323528" y="1059582"/>
            <a:chExt cx="504056" cy="144016"/>
          </a:xfrm>
        </p:grpSpPr>
        <p:cxnSp>
          <p:nvCxnSpPr>
            <p:cNvPr id="22" name="直接连接符 21"/>
            <p:cNvCxnSpPr>
              <a:stCxn id="2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trips(down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三、路面铺装设计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圆角矩形 20"/>
          <p:cNvSpPr/>
          <p:nvPr/>
        </p:nvSpPr>
        <p:spPr>
          <a:xfrm>
            <a:off x="808794" y="1715282"/>
            <a:ext cx="10223291" cy="4557009"/>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itchFamily="34" charset="-122"/>
                <a:ea typeface="微软雅黑" pitchFamily="34" charset="-122"/>
              </a:rPr>
              <a:t>由于现代园林服务对象增多，人流量增大和行车的需要，要求路面的承载力增大，讲究既实用又有艺术性。在进行路面铺装艺术时，应把握以下几点</a:t>
            </a:r>
            <a:r>
              <a:rPr lang="en-US" altLang="zh-CN" sz="1500" dirty="0" smtClean="0">
                <a:solidFill>
                  <a:schemeClr val="tx1"/>
                </a:solidFill>
                <a:latin typeface="微软雅黑" pitchFamily="34" charset="-122"/>
                <a:ea typeface="微软雅黑" pitchFamily="34" charset="-122"/>
              </a:rPr>
              <a:t>:</a:t>
            </a:r>
            <a:endParaRPr lang="zh-CN" altLang="en-US"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1</a:t>
            </a:r>
            <a:r>
              <a:rPr lang="zh-CN" altLang="en-US" sz="1500" b="1" dirty="0" smtClean="0">
                <a:solidFill>
                  <a:srgbClr val="C00000"/>
                </a:solidFill>
                <a:latin typeface="微软雅黑" pitchFamily="34" charset="-122"/>
                <a:ea typeface="微软雅黑" pitchFamily="34" charset="-122"/>
              </a:rPr>
              <a:t>．色彩</a:t>
            </a:r>
            <a:endParaRPr lang="en-US" altLang="zh-CN" sz="1500" b="1" dirty="0" smtClean="0">
              <a:solidFill>
                <a:srgbClr val="C00000"/>
              </a:solidFill>
              <a:latin typeface="微软雅黑" pitchFamily="34" charset="-122"/>
              <a:ea typeface="微软雅黑" pitchFamily="34" charset="-122"/>
            </a:endParaRPr>
          </a:p>
          <a:p>
            <a:pPr indent="457200">
              <a:lnSpc>
                <a:spcPct val="150000"/>
              </a:lnSpc>
            </a:pPr>
            <a:r>
              <a:rPr lang="zh-CN" altLang="en-US" sz="1500" dirty="0" smtClean="0">
                <a:solidFill>
                  <a:schemeClr val="tx1"/>
                </a:solidFill>
                <a:latin typeface="微软雅黑" pitchFamily="34" charset="-122"/>
                <a:ea typeface="微软雅黑" pitchFamily="34" charset="-122"/>
              </a:rPr>
              <a:t>在铺装的设计中，色彩可以说是最为重要的元素之一，也是最具有直观魅力的设计元素。在铺装设计中，一般不用过于鲜艳的颜色。一方面，由于铺装的面积往往较大，长时间的鲜艳色彩环境容易产生视觉疲劳。另一方面，彩色铺装的材料一般容易褪色、老化，这样会影响景观的美观性。但是，在一些特殊情况下，也可以采用比较鲜艳的颜色。</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2</a:t>
            </a:r>
            <a:r>
              <a:rPr lang="zh-CN" altLang="en-US" sz="1500" b="1" dirty="0" smtClean="0">
                <a:solidFill>
                  <a:srgbClr val="C00000"/>
                </a:solidFill>
                <a:latin typeface="微软雅黑" pitchFamily="34" charset="-122"/>
                <a:ea typeface="微软雅黑" pitchFamily="34" charset="-122"/>
              </a:rPr>
              <a:t>．质感</a:t>
            </a:r>
          </a:p>
          <a:p>
            <a:pPr indent="457200">
              <a:lnSpc>
                <a:spcPct val="150000"/>
              </a:lnSpc>
            </a:pPr>
            <a:r>
              <a:rPr lang="zh-CN" altLang="en-US" sz="1500" dirty="0" smtClean="0">
                <a:solidFill>
                  <a:schemeClr val="tx1"/>
                </a:solidFill>
                <a:latin typeface="微软雅黑" pitchFamily="34" charset="-122"/>
                <a:ea typeface="微软雅黑" pitchFamily="34" charset="-122"/>
              </a:rPr>
              <a:t>在多数情况下，天然材料都需要经过适当的人工处理，要充分表现材料的质感，不仅应考虑材料的特性，运用对比的手法相互映衬，还要配合光线、色彩、造型等其他视觉条件。</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3</a:t>
            </a:r>
            <a:r>
              <a:rPr lang="zh-CN" altLang="en-US" sz="1500" b="1" dirty="0" smtClean="0">
                <a:solidFill>
                  <a:srgbClr val="C00000"/>
                </a:solidFill>
                <a:latin typeface="微软雅黑" pitchFamily="34" charset="-122"/>
                <a:ea typeface="微软雅黑" pitchFamily="34" charset="-122"/>
              </a:rPr>
              <a:t>．图案</a:t>
            </a:r>
          </a:p>
          <a:p>
            <a:pPr indent="457200">
              <a:lnSpc>
                <a:spcPct val="150000"/>
              </a:lnSpc>
            </a:pPr>
            <a:r>
              <a:rPr lang="zh-CN" altLang="en-US" sz="1500" dirty="0" smtClean="0">
                <a:solidFill>
                  <a:schemeClr val="tx1"/>
                </a:solidFill>
                <a:latin typeface="微软雅黑" pitchFamily="34" charset="-122"/>
                <a:ea typeface="微软雅黑" pitchFamily="34" charset="-122"/>
              </a:rPr>
              <a:t>铺装的图案和纹样因场所的不同又各有变化。一些用砖铺成直线或平行线的路面，可以增强地面设计的效果。有些直线可以增强空间的方向感，而有些直线则会增强空间的开阔感。</a:t>
            </a:r>
          </a:p>
        </p:txBody>
      </p:sp>
      <p:sp>
        <p:nvSpPr>
          <p:cNvPr id="25" name="圆角矩形 24"/>
          <p:cNvSpPr/>
          <p:nvPr/>
        </p:nvSpPr>
        <p:spPr>
          <a:xfrm>
            <a:off x="951670" y="1286654"/>
            <a:ext cx="3600660"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（一）路面铺装设计要点</a:t>
            </a: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三、路面铺装设计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圆角矩形 24"/>
          <p:cNvSpPr/>
          <p:nvPr/>
        </p:nvSpPr>
        <p:spPr>
          <a:xfrm>
            <a:off x="951670" y="1286654"/>
            <a:ext cx="3600660"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（一）路面铺装设计要点</a:t>
            </a:r>
          </a:p>
        </p:txBody>
      </p:sp>
      <p:sp>
        <p:nvSpPr>
          <p:cNvPr id="11" name="圆角矩形 10"/>
          <p:cNvSpPr/>
          <p:nvPr/>
        </p:nvSpPr>
        <p:spPr>
          <a:xfrm>
            <a:off x="808794" y="1786720"/>
            <a:ext cx="10628027" cy="4572032"/>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00" b="1" dirty="0" smtClean="0">
                <a:solidFill>
                  <a:srgbClr val="C00000"/>
                </a:solidFill>
                <a:latin typeface="微软雅黑" pitchFamily="34" charset="-122"/>
                <a:ea typeface="微软雅黑" pitchFamily="34" charset="-122"/>
              </a:rPr>
              <a:t>4</a:t>
            </a:r>
            <a:r>
              <a:rPr lang="zh-CN" altLang="en-US" sz="1500" b="1" dirty="0" smtClean="0">
                <a:solidFill>
                  <a:srgbClr val="C00000"/>
                </a:solidFill>
                <a:latin typeface="微软雅黑" pitchFamily="34" charset="-122"/>
                <a:ea typeface="微软雅黑" pitchFamily="34" charset="-122"/>
              </a:rPr>
              <a:t>．尺度</a:t>
            </a:r>
          </a:p>
          <a:p>
            <a:pPr indent="457200">
              <a:lnSpc>
                <a:spcPct val="150000"/>
              </a:lnSpc>
            </a:pPr>
            <a:r>
              <a:rPr lang="zh-CN" altLang="en-US" sz="1500" dirty="0" smtClean="0">
                <a:solidFill>
                  <a:schemeClr val="tx1"/>
                </a:solidFill>
                <a:latin typeface="微软雅黑" pitchFamily="34" charset="-122"/>
                <a:ea typeface="微软雅黑" pitchFamily="34" charset="-122"/>
              </a:rPr>
              <a:t>景观铺装的尺度处理是至关重要的，不合理的尺度比例会破坏整个景观环境的氛围，造成人们感觉上的混乱。较大的景观空间，应当选用较大尺寸的铺装材料，否则将会让人感觉琐碎；相反，较小的空间就应当选用尺寸较小的铺装材料，否则会使空间显得更加的拥挤。</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5</a:t>
            </a:r>
            <a:r>
              <a:rPr lang="zh-CN" altLang="en-US" sz="1500" b="1" dirty="0" smtClean="0">
                <a:solidFill>
                  <a:srgbClr val="C00000"/>
                </a:solidFill>
                <a:latin typeface="微软雅黑" pitchFamily="34" charset="-122"/>
                <a:ea typeface="微软雅黑" pitchFamily="34" charset="-122"/>
              </a:rPr>
              <a:t>．高差</a:t>
            </a:r>
          </a:p>
          <a:p>
            <a:pPr indent="457200">
              <a:lnSpc>
                <a:spcPct val="150000"/>
              </a:lnSpc>
            </a:pPr>
            <a:r>
              <a:rPr lang="zh-CN" altLang="en-US" sz="1500" dirty="0" smtClean="0">
                <a:solidFill>
                  <a:schemeClr val="tx1"/>
                </a:solidFill>
                <a:latin typeface="微软雅黑" pitchFamily="34" charset="-122"/>
                <a:ea typeface="微软雅黑" pitchFamily="34" charset="-122"/>
              </a:rPr>
              <a:t>城市景观设计中，高差的处理主要靠台阶和坡道等方式。老年人、儿童及残障人士对台阶和坡道的要求是一个非常严谨的设计专题。</a:t>
            </a:r>
            <a:endParaRPr lang="en-US" altLang="zh-CN" sz="1500" dirty="0" smtClean="0">
              <a:solidFill>
                <a:schemeClr val="tx1"/>
              </a:solidFill>
              <a:latin typeface="微软雅黑" pitchFamily="34" charset="-122"/>
              <a:ea typeface="微软雅黑" pitchFamily="34" charset="-122"/>
            </a:endParaRPr>
          </a:p>
          <a:p>
            <a:pPr indent="457200">
              <a:lnSpc>
                <a:spcPct val="150000"/>
              </a:lnSpc>
            </a:pPr>
            <a:r>
              <a:rPr lang="en-US" sz="1500" b="1" dirty="0" smtClean="0">
                <a:solidFill>
                  <a:srgbClr val="C00000"/>
                </a:solidFill>
                <a:latin typeface="微软雅黑" pitchFamily="34" charset="-122"/>
                <a:ea typeface="微软雅黑" pitchFamily="34" charset="-122"/>
              </a:rPr>
              <a:t>6</a:t>
            </a:r>
            <a:r>
              <a:rPr lang="zh-CN" altLang="en-US" sz="1500" b="1" dirty="0" smtClean="0">
                <a:solidFill>
                  <a:srgbClr val="C00000"/>
                </a:solidFill>
                <a:latin typeface="微软雅黑" pitchFamily="34" charset="-122"/>
                <a:ea typeface="微软雅黑" pitchFamily="34" charset="-122"/>
              </a:rPr>
              <a:t>．边界</a:t>
            </a:r>
          </a:p>
          <a:p>
            <a:pPr indent="457200">
              <a:lnSpc>
                <a:spcPct val="150000"/>
              </a:lnSpc>
            </a:pPr>
            <a:r>
              <a:rPr lang="zh-CN" altLang="en-US" sz="1500" dirty="0" smtClean="0">
                <a:solidFill>
                  <a:schemeClr val="tx1"/>
                </a:solidFill>
                <a:latin typeface="微软雅黑" pitchFamily="34" charset="-122"/>
                <a:ea typeface="微软雅黑" pitchFamily="34" charset="-122"/>
              </a:rPr>
              <a:t>确定景观环境的边界是铺装的一个重要作用。空间环境的边界需要精心地设计，以此来划分空间，做出一定的限定，从而有利于人们产生明确的场所感，为整个铺装增添细节变化，使得景观环境更加富有情趣。边界可以是确定的，也可以是模糊的。确定性边界可以有效地划分不同区域，强化空间的领域感，加强对人流的导向；而模糊性边界则可以实现空间的自然过渡，空间转换更流畅，使用的时候更要灵活处置，可以产生非常丰富的视觉效果。</a:t>
            </a:r>
            <a:endParaRPr lang="en-US" altLang="zh-CN" sz="1500" dirty="0" smtClean="0">
              <a:solidFill>
                <a:schemeClr val="tx1"/>
              </a:solidFill>
              <a:latin typeface="微软雅黑" pitchFamily="34" charset="-122"/>
              <a:ea typeface="微软雅黑" pitchFamily="34" charset="-122"/>
            </a:endParaRPr>
          </a:p>
        </p:txBody>
      </p:sp>
      <p:pic>
        <p:nvPicPr>
          <p:cNvPr id="13" name="Picture 3" descr="E:\我的PPT库\PPT图标库\2000种网站或论坛PNG图片图标\png-183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5602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园路的结构设计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三、路面铺装设计</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1094546" y="1786720"/>
            <a:ext cx="3882454" cy="4107303"/>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铺装详图用于表达园路的面层结构，如断面形状、尺寸、各层材料、做法、施工要求、铺装图案、路面布置形式及艺术效果。此外，为了便于施工，对具有艺术性的铺装图案，应绘制平面大样图，并标注尺寸。</a:t>
            </a:r>
          </a:p>
          <a:p>
            <a:pPr indent="457200">
              <a:lnSpc>
                <a:spcPct val="150000"/>
              </a:lnSpc>
            </a:pPr>
            <a:r>
              <a:rPr lang="zh-CN" altLang="en-US" sz="1600" dirty="0" smtClean="0">
                <a:solidFill>
                  <a:schemeClr val="tx1"/>
                </a:solidFill>
                <a:latin typeface="微软雅黑" pitchFamily="34" charset="-122"/>
                <a:ea typeface="微软雅黑" pitchFamily="34" charset="-122"/>
              </a:rPr>
              <a:t>如图</a:t>
            </a:r>
            <a:r>
              <a:rPr lang="en-US" sz="1600" dirty="0" smtClean="0">
                <a:solidFill>
                  <a:schemeClr val="tx1"/>
                </a:solidFill>
                <a:latin typeface="微软雅黑" pitchFamily="34" charset="-122"/>
                <a:ea typeface="微软雅黑" pitchFamily="34" charset="-122"/>
              </a:rPr>
              <a:t>3-20</a:t>
            </a:r>
            <a:r>
              <a:rPr lang="zh-CN" altLang="en-US" sz="1600" dirty="0" smtClean="0">
                <a:solidFill>
                  <a:schemeClr val="tx1"/>
                </a:solidFill>
                <a:latin typeface="微软雅黑" pitchFamily="34" charset="-122"/>
                <a:ea typeface="微软雅黑" pitchFamily="34" charset="-122"/>
              </a:rPr>
              <a:t>所示，园路铺装详图包括平面和断面图，平面图表示路面装饰性图案，断面图则表示路面结构。路面结构一般包括面层、结合层、基层、路基等。</a:t>
            </a:r>
            <a:endParaRPr lang="zh-CN" altLang="en-US" sz="1600" dirty="0">
              <a:solidFill>
                <a:schemeClr val="tx1"/>
              </a:solidFill>
              <a:latin typeface="微软雅黑" pitchFamily="34" charset="-122"/>
              <a:ea typeface="微软雅黑" pitchFamily="34" charset="-122"/>
            </a:endParaRPr>
          </a:p>
        </p:txBody>
      </p:sp>
      <p:sp>
        <p:nvSpPr>
          <p:cNvPr id="14" name="圆角矩形 13"/>
          <p:cNvSpPr/>
          <p:nvPr/>
        </p:nvSpPr>
        <p:spPr>
          <a:xfrm>
            <a:off x="951670" y="1286654"/>
            <a:ext cx="2528341"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（二）铺装详图</a:t>
            </a:r>
          </a:p>
        </p:txBody>
      </p:sp>
      <p:pic>
        <p:nvPicPr>
          <p:cNvPr id="15" name="Picture 1" descr="3-20"/>
          <p:cNvPicPr>
            <a:picLocks noChangeAspect="1" noChangeArrowheads="1"/>
          </p:cNvPicPr>
          <p:nvPr/>
        </p:nvPicPr>
        <p:blipFill>
          <a:blip r:embed="rId2"/>
          <a:srcRect/>
          <a:stretch>
            <a:fillRect/>
          </a:stretch>
        </p:blipFill>
        <p:spPr bwMode="auto">
          <a:xfrm>
            <a:off x="5096763" y="1538005"/>
            <a:ext cx="6284855" cy="4392119"/>
          </a:xfrm>
          <a:prstGeom prst="rect">
            <a:avLst/>
          </a:prstGeom>
          <a:noFill/>
          <a:ln w="9525">
            <a:noFill/>
            <a:miter lim="800000"/>
            <a:headEnd/>
            <a:tailEnd/>
          </a:ln>
        </p:spPr>
      </p:pic>
      <p:sp>
        <p:nvSpPr>
          <p:cNvPr id="16" name="TextBox 15"/>
          <p:cNvSpPr txBox="1"/>
          <p:nvPr/>
        </p:nvSpPr>
        <p:spPr>
          <a:xfrm>
            <a:off x="6952462" y="5930124"/>
            <a:ext cx="194155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图</a:t>
            </a:r>
            <a:r>
              <a:rPr lang="en-US" sz="1400" dirty="0" smtClean="0">
                <a:latin typeface="微软雅黑" pitchFamily="34" charset="-122"/>
                <a:ea typeface="微软雅黑" pitchFamily="34" charset="-122"/>
              </a:rPr>
              <a:t>3-20  </a:t>
            </a:r>
            <a:r>
              <a:rPr lang="zh-CN" altLang="en-US" sz="1400" dirty="0" smtClean="0">
                <a:latin typeface="微软雅黑" pitchFamily="34" charset="-122"/>
                <a:ea typeface="微软雅黑" pitchFamily="34" charset="-122"/>
              </a:rPr>
              <a:t>园路铺装详图</a:t>
            </a:r>
            <a:endParaRPr lang="zh-CN" altLang="en-US" sz="1400" dirty="0">
              <a:latin typeface="微软雅黑" pitchFamily="34" charset="-122"/>
              <a:ea typeface="微软雅黑" pitchFamily="34" charset="-122"/>
            </a:endParaRPr>
          </a:p>
        </p:txBody>
      </p:sp>
      <p:pic>
        <p:nvPicPr>
          <p:cNvPr id="13" name="Picture 3" descr="E:\我的PPT库\PPT图标库\2000种网站或论坛PNG图片图标\png-1835.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5602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未标题-1"/>
          <p:cNvPicPr>
            <a:picLocks noChangeAspect="1" noChangeArrowheads="1"/>
          </p:cNvPicPr>
          <p:nvPr/>
        </p:nvPicPr>
        <p:blipFill>
          <a:blip r:embed="rId4"/>
          <a:srcRect/>
          <a:stretch>
            <a:fillRect/>
          </a:stretch>
        </p:blipFill>
        <p:spPr bwMode="auto">
          <a:xfrm>
            <a:off x="-48462" y="3572670"/>
            <a:ext cx="1241564" cy="3022843"/>
          </a:xfrm>
          <a:prstGeom prst="rect">
            <a:avLst/>
          </a:prstGeom>
          <a:noFill/>
        </p:spPr>
      </p:pic>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7933" y="1125004"/>
            <a:ext cx="9017877" cy="1056362"/>
          </a:xfrm>
        </p:spPr>
        <p:txBody>
          <a:bodyPr/>
          <a:lstStyle/>
          <a:p>
            <a:pPr algn="l"/>
            <a:r>
              <a:rPr lang="en-US" altLang="zh-CN" b="1" dirty="0" smtClean="0">
                <a:latin typeface="+mj-ea"/>
              </a:rPr>
              <a:t>THANKS</a:t>
            </a:r>
            <a:endParaRPr lang="zh-CN" altLang="en-US" b="1" dirty="0">
              <a:latin typeface="+mj-ea"/>
            </a:endParaRPr>
          </a:p>
        </p:txBody>
      </p:sp>
      <p:sp>
        <p:nvSpPr>
          <p:cNvPr id="3" name="副标题 2"/>
          <p:cNvSpPr>
            <a:spLocks noGrp="1"/>
          </p:cNvSpPr>
          <p:nvPr>
            <p:ph type="subTitle" idx="1"/>
          </p:nvPr>
        </p:nvSpPr>
        <p:spPr>
          <a:xfrm>
            <a:off x="815307" y="1963399"/>
            <a:ext cx="8533289" cy="576197"/>
          </a:xfrm>
        </p:spPr>
        <p:txBody>
          <a:bodyPr/>
          <a:lstStyle/>
          <a:p>
            <a:pPr algn="l"/>
            <a:r>
              <a:rPr lang="zh-CN" altLang="en-US" dirty="0" smtClean="0">
                <a:solidFill>
                  <a:schemeClr val="tx1"/>
                </a:solidFill>
                <a:latin typeface="+mn-ea"/>
              </a:rPr>
              <a:t>谢谢观赏！</a:t>
            </a:r>
            <a:endParaRPr lang="zh-CN" altLang="en-US" dirty="0">
              <a:solidFill>
                <a:schemeClr val="tx1"/>
              </a:solidFill>
              <a:latin typeface="+mn-ea"/>
            </a:endParaRPr>
          </a:p>
        </p:txBody>
      </p:sp>
      <p:sp>
        <p:nvSpPr>
          <p:cNvPr id="5" name="矩形 4"/>
          <p:cNvSpPr/>
          <p:nvPr/>
        </p:nvSpPr>
        <p:spPr>
          <a:xfrm>
            <a:off x="0" y="1317070"/>
            <a:ext cx="719309" cy="67223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extLst>
      <p:ext uri="{BB962C8B-B14F-4D97-AF65-F5344CB8AC3E}">
        <p14:creationId xmlns="" xmlns:p14="http://schemas.microsoft.com/office/powerpoint/2010/main" val="246644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ab3bb4954c0afca89d8491726608f084.jpg"/>
          <p:cNvPicPr>
            <a:picLocks noChangeAspect="1"/>
          </p:cNvPicPr>
          <p:nvPr/>
        </p:nvPicPr>
        <p:blipFill>
          <a:blip r:embed="rId2"/>
          <a:srcRect r="15361" b="13592"/>
          <a:stretch>
            <a:fillRect/>
          </a:stretch>
        </p:blipFill>
        <p:spPr>
          <a:xfrm>
            <a:off x="737356" y="5213090"/>
            <a:ext cx="2214577" cy="1402829"/>
          </a:xfrm>
          <a:prstGeom prst="rect">
            <a:avLst/>
          </a:prstGeom>
        </p:spPr>
      </p:pic>
      <p:sp>
        <p:nvSpPr>
          <p:cNvPr id="16" name="矩形 15"/>
          <p:cNvSpPr/>
          <p:nvPr/>
        </p:nvSpPr>
        <p:spPr>
          <a:xfrm>
            <a:off x="1808926" y="1858158"/>
            <a:ext cx="9572691" cy="3786214"/>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800" dirty="0" smtClean="0">
                <a:solidFill>
                  <a:schemeClr val="tx1"/>
                </a:solidFill>
                <a:latin typeface="微软雅黑" pitchFamily="34" charset="-122"/>
                <a:ea typeface="微软雅黑" pitchFamily="34" charset="-122"/>
              </a:rPr>
              <a:t>在公园中常常是利用地形、建筑、植物或道路把全园分隔成各种不同功能的景区，同时又通过道路，把各个景区联系成一个整体。园林不是设计一个个静止的“境界”，而是创作一系列运动中的“境界”。对中国园林来讲，游览程序的安排是十分重要的，能将设计者的造景序列传达给游客。游人所获得的是连续印象所带来的综合效果，印象的积累感染着人的思想情感，这正是中国园林的魁力所在。园路能担负起组织园林各个景点的观赏程序，向游客展示园林的风景画面。它能通过自己的布局和路面铺砌的图案，引导游客按照设计者的意图、路线和角度来游赏景物。从这个意义上来说，园路是游客的导游。</a:t>
            </a:r>
            <a:r>
              <a:rPr lang="en-US" sz="1800" dirty="0" smtClean="0">
                <a:solidFill>
                  <a:schemeClr val="tx1"/>
                </a:solidFill>
                <a:latin typeface="微软雅黑" pitchFamily="34" charset="-122"/>
                <a:ea typeface="微软雅黑" pitchFamily="34" charset="-122"/>
              </a:rPr>
              <a:t> </a:t>
            </a:r>
            <a:endParaRPr lang="zh-CN" altLang="en-US" sz="1800" dirty="0">
              <a:solidFill>
                <a:schemeClr val="tx1"/>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一、园路的功能</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圆角矩形 16"/>
          <p:cNvSpPr/>
          <p:nvPr/>
        </p:nvSpPr>
        <p:spPr>
          <a:xfrm>
            <a:off x="951670" y="1286654"/>
            <a:ext cx="4071966"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（一）组织交通、引导游览</a:t>
            </a:r>
            <a:endParaRPr lang="zh-CN" altLang="en-US" b="1" dirty="0">
              <a:solidFill>
                <a:srgbClr val="C0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一、园路的功能</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880232" y="1858158"/>
            <a:ext cx="10506347" cy="368758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2000" dirty="0" smtClean="0">
                <a:solidFill>
                  <a:schemeClr val="tx1"/>
                </a:solidFill>
                <a:latin typeface="微软雅黑" pitchFamily="34" charset="-122"/>
                <a:ea typeface="微软雅黑" pitchFamily="34" charset="-122"/>
              </a:rPr>
              <a:t>景观铺装可用来划分环境中不同功能区域的边界，使其更加明确，易于识别。例如，可以通过石材或混凝土的路缘石来划定人行道与车行道，也可以通过材料之间质感或色彩的对比来划分人行和车行区域，使行人、车辆在各自被允许的范围内活动，不但保证了交通的畅通，也可以确保行车安全。</a:t>
            </a:r>
          </a:p>
          <a:p>
            <a:pPr indent="457200">
              <a:lnSpc>
                <a:spcPct val="150000"/>
              </a:lnSpc>
            </a:pPr>
            <a:r>
              <a:rPr lang="zh-CN" altLang="en-US" sz="2000" dirty="0" smtClean="0">
                <a:solidFill>
                  <a:schemeClr val="tx1"/>
                </a:solidFill>
                <a:latin typeface="微软雅黑" pitchFamily="34" charset="-122"/>
                <a:ea typeface="微软雅黑" pitchFamily="34" charset="-122"/>
              </a:rPr>
              <a:t>用景观铺装来划分边界，可以相对地减弱栅栏等强制性设施给人造成的视觉阻力和心理压力。人们更容易遵循它所划定的范围来规范自己的行动。此外，增加边界功能的铺装还具有一定的装饰效果，避免同一铺装的单调和乏味。 </a:t>
            </a:r>
            <a:endParaRPr lang="zh-CN" altLang="en-US" sz="2000" dirty="0">
              <a:solidFill>
                <a:schemeClr val="tx1"/>
              </a:solidFill>
              <a:latin typeface="微软雅黑" pitchFamily="34" charset="-122"/>
              <a:ea typeface="微软雅黑" pitchFamily="34" charset="-122"/>
            </a:endParaRPr>
          </a:p>
        </p:txBody>
      </p:sp>
      <p:sp>
        <p:nvSpPr>
          <p:cNvPr id="17" name="圆角矩形 16"/>
          <p:cNvSpPr/>
          <p:nvPr/>
        </p:nvSpPr>
        <p:spPr>
          <a:xfrm>
            <a:off x="951670" y="1250587"/>
            <a:ext cx="3095297"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（二）划定边界</a:t>
            </a:r>
            <a:endParaRPr lang="zh-CN" altLang="en-US" b="1" dirty="0">
              <a:solidFill>
                <a:srgbClr val="C0000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9213b07eca806538f61ffdbb95dda144ac3482a5 (1).jpg"/>
          <p:cNvPicPr>
            <a:picLocks noChangeAspect="1"/>
          </p:cNvPicPr>
          <p:nvPr/>
        </p:nvPicPr>
        <p:blipFill>
          <a:blip r:embed="rId2"/>
          <a:srcRect r="77" b="43466"/>
          <a:stretch>
            <a:fillRect/>
          </a:stretch>
        </p:blipFill>
        <p:spPr>
          <a:xfrm>
            <a:off x="9024164" y="768932"/>
            <a:ext cx="3000396" cy="1584372"/>
          </a:xfrm>
          <a:prstGeom prst="rect">
            <a:avLst/>
          </a:prstGeom>
        </p:spPr>
      </p:pic>
      <p:sp>
        <p:nvSpPr>
          <p:cNvPr id="16" name="圆角矩形 15"/>
          <p:cNvSpPr/>
          <p:nvPr/>
        </p:nvSpPr>
        <p:spPr>
          <a:xfrm>
            <a:off x="1023108" y="1715282"/>
            <a:ext cx="9282133" cy="1813807"/>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承担游客的集散、疏导，满足园林绿化、建筑维修、建筑养护、建筑管理等工作的运输工作，满足安全、防火、职工生活、公共餐厅、小卖等园务工作的运输任务，承担组织交通的功能。对于小型公园，这些任务可综合考虑；对于大型公园，由于园务工作交通量大，有时可以设置专门的路线和出入口</a:t>
            </a:r>
            <a:r>
              <a:rPr lang="zh-CN" altLang="en-US" dirty="0" smtClean="0">
                <a:solidFill>
                  <a:schemeClr val="tx1"/>
                </a:solidFill>
                <a:latin typeface="微软雅黑" pitchFamily="34" charset="-122"/>
                <a:ea typeface="微软雅黑" pitchFamily="34" charset="-122"/>
              </a:rPr>
              <a:t>。</a:t>
            </a:r>
            <a:endParaRPr lang="zh-CN" altLang="en-US" dirty="0">
              <a:solidFill>
                <a:schemeClr val="tx1"/>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一、园路的功能</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圆角矩形 16"/>
          <p:cNvSpPr/>
          <p:nvPr/>
        </p:nvSpPr>
        <p:spPr>
          <a:xfrm>
            <a:off x="951670" y="1250587"/>
            <a:ext cx="2500973"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（三）承载交通</a:t>
            </a:r>
          </a:p>
        </p:txBody>
      </p:sp>
      <p:sp>
        <p:nvSpPr>
          <p:cNvPr id="18" name="圆角矩形 17"/>
          <p:cNvSpPr/>
          <p:nvPr/>
        </p:nvSpPr>
        <p:spPr>
          <a:xfrm>
            <a:off x="951670" y="3644108"/>
            <a:ext cx="2500973" cy="464695"/>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楷体_GB2312" pitchFamily="49" charset="-122"/>
                <a:ea typeface="楷体_GB2312" pitchFamily="49" charset="-122"/>
              </a:rPr>
              <a:t>（四）构成园景</a:t>
            </a:r>
          </a:p>
        </p:txBody>
      </p:sp>
      <p:sp>
        <p:nvSpPr>
          <p:cNvPr id="19" name="圆角矩形 18"/>
          <p:cNvSpPr/>
          <p:nvPr/>
        </p:nvSpPr>
        <p:spPr>
          <a:xfrm>
            <a:off x="1027915" y="4116317"/>
            <a:ext cx="9282133" cy="1813807"/>
          </a:xfrm>
          <a:prstGeom prst="roundRect">
            <a:avLst/>
          </a:prstGeom>
          <a:solidFill>
            <a:srgbClr val="DCEE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园路优美的曲线、丰富多彩的路面铺装，可与周围的山、水、建筑、花草、树木、石景等景物紧密结合，形成丰富的景园空间，增强空间的艺术性表现。所以园路可行、可游，行游统一。</a:t>
            </a:r>
            <a:endParaRPr lang="zh-CN" altLang="en-US" sz="1600" dirty="0">
              <a:solidFill>
                <a:schemeClr val="tx1"/>
              </a:solidFill>
              <a:latin typeface="微软雅黑" pitchFamily="34" charset="-122"/>
              <a:ea typeface="微软雅黑" pitchFamily="34" charset="-122"/>
            </a:endParaRPr>
          </a:p>
        </p:txBody>
      </p:sp>
      <p:grpSp>
        <p:nvGrpSpPr>
          <p:cNvPr id="20" name="组合 4"/>
          <p:cNvGrpSpPr/>
          <p:nvPr/>
        </p:nvGrpSpPr>
        <p:grpSpPr>
          <a:xfrm>
            <a:off x="471679" y="3792670"/>
            <a:ext cx="479991" cy="137190"/>
            <a:chOff x="323528" y="1059582"/>
            <a:chExt cx="504056" cy="144016"/>
          </a:xfrm>
        </p:grpSpPr>
        <p:cxnSp>
          <p:nvCxnSpPr>
            <p:cNvPr id="21" name="直接连接符 20"/>
            <p:cNvCxnSpPr>
              <a:stCxn id="23"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53357_0_0_560_w_0.jpg"/>
          <p:cNvPicPr>
            <a:picLocks noChangeAspect="1"/>
          </p:cNvPicPr>
          <p:nvPr/>
        </p:nvPicPr>
        <p:blipFill>
          <a:blip r:embed="rId2"/>
          <a:srcRect r="892" b="5131"/>
          <a:stretch>
            <a:fillRect/>
          </a:stretch>
        </p:blipFill>
        <p:spPr>
          <a:xfrm>
            <a:off x="8952726" y="4428961"/>
            <a:ext cx="3071834" cy="2200097"/>
          </a:xfrm>
          <a:prstGeom prst="rect">
            <a:avLst/>
          </a:prstGeom>
        </p:spPr>
      </p:pic>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二、园路的分类</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737356" y="5501496"/>
            <a:ext cx="1072322" cy="1072710"/>
            <a:chOff x="10761882" y="5803583"/>
            <a:chExt cx="1072322" cy="1072710"/>
          </a:xfrm>
        </p:grpSpPr>
        <p:pic>
          <p:nvPicPr>
            <p:cNvPr id="10" name="Picture 2" descr="E:\我的设计素材库\精美靓丽的中国风png图标169张@锐普PPT 本本\本本 (56).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圆角矩形 15"/>
          <p:cNvSpPr/>
          <p:nvPr/>
        </p:nvSpPr>
        <p:spPr>
          <a:xfrm>
            <a:off x="951670" y="1409395"/>
            <a:ext cx="10133351" cy="734515"/>
          </a:xfrm>
          <a:prstGeom prst="roundRect">
            <a:avLst/>
          </a:prstGeom>
          <a:solidFill>
            <a:schemeClr val="accent5">
              <a:lumMod val="20000"/>
              <a:lumOff val="80000"/>
            </a:schemeClr>
          </a:solidFill>
          <a:ln>
            <a:noFill/>
          </a:ln>
          <a:effectLst>
            <a:outerShdw blurRad="50800" dist="57150" dir="15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itchFamily="34" charset="-122"/>
                <a:ea typeface="微软雅黑" pitchFamily="34" charset="-122"/>
              </a:rPr>
              <a:t>园路按等级和性质的不同可分为主园路、次园路、游步道、专用道，各种园路的技术标准如表</a:t>
            </a:r>
            <a:r>
              <a:rPr lang="en-US" sz="1600" dirty="0" smtClean="0">
                <a:solidFill>
                  <a:schemeClr val="tx1"/>
                </a:solidFill>
                <a:latin typeface="微软雅黑" pitchFamily="34" charset="-122"/>
                <a:ea typeface="微软雅黑" pitchFamily="34" charset="-122"/>
              </a:rPr>
              <a:t>3-1</a:t>
            </a:r>
            <a:r>
              <a:rPr lang="zh-CN" altLang="en-US" sz="1600" dirty="0" smtClean="0">
                <a:solidFill>
                  <a:schemeClr val="tx1"/>
                </a:solidFill>
                <a:latin typeface="微软雅黑" pitchFamily="34" charset="-122"/>
                <a:ea typeface="微软雅黑" pitchFamily="34" charset="-122"/>
              </a:rPr>
              <a:t>所示。</a:t>
            </a:r>
            <a:endParaRPr lang="zh-CN" altLang="en-US" sz="1600" dirty="0">
              <a:solidFill>
                <a:schemeClr val="tx1"/>
              </a:solidFill>
              <a:latin typeface="微软雅黑" pitchFamily="34" charset="-122"/>
              <a:ea typeface="微软雅黑" pitchFamily="34" charset="-122"/>
            </a:endParaRPr>
          </a:p>
        </p:txBody>
      </p:sp>
      <p:graphicFrame>
        <p:nvGraphicFramePr>
          <p:cNvPr id="17" name="表格 16"/>
          <p:cNvGraphicFramePr>
            <a:graphicFrameLocks noGrp="1"/>
          </p:cNvGraphicFramePr>
          <p:nvPr/>
        </p:nvGraphicFramePr>
        <p:xfrm>
          <a:off x="1555948" y="2143910"/>
          <a:ext cx="8039720" cy="3042868"/>
        </p:xfrm>
        <a:graphic>
          <a:graphicData uri="http://schemas.openxmlformats.org/drawingml/2006/table">
            <a:tbl>
              <a:tblPr firstRow="1" bandRow="1">
                <a:tableStyleId>{5C22544A-7EE6-4342-B048-85BDC9FD1C3A}</a:tableStyleId>
              </a:tblPr>
              <a:tblGrid>
                <a:gridCol w="1012681"/>
                <a:gridCol w="1204727"/>
                <a:gridCol w="1478273"/>
                <a:gridCol w="894743"/>
                <a:gridCol w="1264312"/>
                <a:gridCol w="1050351"/>
                <a:gridCol w="1134633"/>
              </a:tblGrid>
              <a:tr h="966892">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园路分类</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路面宽度</a:t>
                      </a:r>
                      <a:r>
                        <a:rPr lang="en-US" sz="1400" kern="100" dirty="0">
                          <a:latin typeface="微软雅黑" pitchFamily="34" charset="-122"/>
                          <a:ea typeface="微软雅黑" pitchFamily="34" charset="-122"/>
                          <a:cs typeface="Times New Roman"/>
                        </a:rPr>
                        <a:t>/m</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游人步道宽</a:t>
                      </a:r>
                    </a:p>
                    <a:p>
                      <a:pPr algn="ctr">
                        <a:spcBef>
                          <a:spcPts val="200"/>
                        </a:spcBef>
                        <a:spcAft>
                          <a:spcPts val="200"/>
                        </a:spcAft>
                      </a:pPr>
                      <a:r>
                        <a:rPr lang="zh-CN" sz="1400" kern="100" dirty="0">
                          <a:latin typeface="微软雅黑" pitchFamily="34" charset="-122"/>
                          <a:ea typeface="微软雅黑" pitchFamily="34" charset="-122"/>
                          <a:cs typeface="Times New Roman"/>
                        </a:rPr>
                        <a:t>（路肩）</a:t>
                      </a:r>
                      <a:r>
                        <a:rPr lang="en-US" sz="1400" kern="100" dirty="0">
                          <a:latin typeface="微软雅黑" pitchFamily="34" charset="-122"/>
                          <a:ea typeface="微软雅黑" pitchFamily="34" charset="-122"/>
                          <a:cs typeface="Times New Roman"/>
                        </a:rPr>
                        <a:t>/m</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车道数</a:t>
                      </a:r>
                      <a:r>
                        <a:rPr lang="en-US" sz="1400" kern="100" dirty="0">
                          <a:latin typeface="微软雅黑" pitchFamily="34" charset="-122"/>
                          <a:ea typeface="微软雅黑" pitchFamily="34" charset="-122"/>
                          <a:cs typeface="Times New Roman"/>
                        </a:rPr>
                        <a:t>/</a:t>
                      </a:r>
                      <a:r>
                        <a:rPr lang="zh-CN" sz="1400" kern="100" dirty="0">
                          <a:latin typeface="微软雅黑" pitchFamily="34" charset="-122"/>
                          <a:ea typeface="微软雅黑" pitchFamily="34" charset="-122"/>
                          <a:cs typeface="Times New Roman"/>
                        </a:rPr>
                        <a:t>条</a:t>
                      </a: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路基宽度</a:t>
                      </a:r>
                      <a:r>
                        <a:rPr lang="en-US" sz="1400" kern="100" dirty="0">
                          <a:latin typeface="微软雅黑" pitchFamily="34" charset="-122"/>
                          <a:ea typeface="微软雅黑" pitchFamily="34" charset="-122"/>
                          <a:cs typeface="Times New Roman"/>
                        </a:rPr>
                        <a:t>/m</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红线宽</a:t>
                      </a:r>
                    </a:p>
                    <a:p>
                      <a:pPr algn="ctr">
                        <a:spcBef>
                          <a:spcPts val="200"/>
                        </a:spcBef>
                        <a:spcAft>
                          <a:spcPts val="200"/>
                        </a:spcAft>
                      </a:pPr>
                      <a:r>
                        <a:rPr lang="zh-CN" sz="1400" kern="100">
                          <a:latin typeface="微软雅黑" pitchFamily="34" charset="-122"/>
                          <a:ea typeface="微软雅黑" pitchFamily="34" charset="-122"/>
                          <a:cs typeface="Times New Roman"/>
                        </a:rPr>
                        <a:t>（含明沟）</a:t>
                      </a:r>
                      <a:r>
                        <a:rPr lang="en-US" sz="1400" kern="100">
                          <a:latin typeface="微软雅黑" pitchFamily="34" charset="-122"/>
                          <a:ea typeface="微软雅黑" pitchFamily="34" charset="-122"/>
                          <a:cs typeface="Times New Roman"/>
                        </a:rPr>
                        <a:t>/m</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车速</a:t>
                      </a:r>
                      <a:r>
                        <a:rPr lang="en-US" sz="1400" kern="100" dirty="0">
                          <a:latin typeface="微软雅黑" pitchFamily="34" charset="-122"/>
                          <a:ea typeface="微软雅黑" pitchFamily="34" charset="-122"/>
                          <a:cs typeface="Times New Roman"/>
                        </a:rPr>
                        <a:t>/</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km/h</a:t>
                      </a:r>
                      <a:r>
                        <a:rPr lang="zh-CN" sz="1400" kern="100" dirty="0">
                          <a:latin typeface="微软雅黑" pitchFamily="34" charset="-122"/>
                          <a:ea typeface="微软雅黑" pitchFamily="34" charset="-122"/>
                          <a:cs typeface="Times New Roman"/>
                        </a:rPr>
                        <a:t>）</a:t>
                      </a:r>
                    </a:p>
                  </a:txBody>
                  <a:tcPr marL="68580" marR="68580" marT="0" marB="0" anchor="ctr"/>
                </a:tc>
              </a:tr>
              <a:tr h="518994">
                <a:tc>
                  <a:txBody>
                    <a:bodyPr/>
                    <a:lstStyle/>
                    <a:p>
                      <a:pPr algn="ctr">
                        <a:spcBef>
                          <a:spcPts val="200"/>
                        </a:spcBef>
                        <a:spcAft>
                          <a:spcPts val="200"/>
                        </a:spcAft>
                      </a:pPr>
                      <a:r>
                        <a:rPr lang="zh-CN" sz="1400" kern="100" dirty="0">
                          <a:latin typeface="微软雅黑" pitchFamily="34" charset="-122"/>
                          <a:ea typeface="微软雅黑" pitchFamily="34" charset="-122"/>
                          <a:cs typeface="Times New Roman"/>
                        </a:rPr>
                        <a:t>主园路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6.0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7.0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2.0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2</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8</a:t>
                      </a:r>
                      <a:r>
                        <a:rPr lang="zh-CN" sz="1400" kern="100" dirty="0">
                          <a:latin typeface="微软雅黑" pitchFamily="34" charset="-122"/>
                          <a:ea typeface="微软雅黑" pitchFamily="34" charset="-122"/>
                          <a:cs typeface="Times New Roman"/>
                        </a:rPr>
                        <a:t>～</a:t>
                      </a:r>
                      <a:r>
                        <a:rPr lang="en-US" sz="1400" kern="100" dirty="0">
                          <a:latin typeface="微软雅黑" pitchFamily="34" charset="-122"/>
                          <a:ea typeface="微软雅黑" pitchFamily="34" charset="-122"/>
                          <a:cs typeface="Times New Roman"/>
                        </a:rPr>
                        <a:t>9</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20</a:t>
                      </a:r>
                      <a:endParaRPr lang="zh-CN" sz="1400" kern="100">
                        <a:latin typeface="微软雅黑" pitchFamily="34" charset="-122"/>
                        <a:ea typeface="微软雅黑" pitchFamily="34" charset="-122"/>
                        <a:cs typeface="Times New Roman"/>
                      </a:endParaRPr>
                    </a:p>
                  </a:txBody>
                  <a:tcPr marL="68580" marR="68580" marT="0" marB="0" anchor="ctr"/>
                </a:tc>
              </a:tr>
              <a:tr h="518994">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次园路</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3.0</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4.0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0.8</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4</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5</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dirty="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dirty="0">
                          <a:latin typeface="微软雅黑" pitchFamily="34" charset="-122"/>
                          <a:ea typeface="微软雅黑" pitchFamily="34" charset="-122"/>
                          <a:cs typeface="Times New Roman"/>
                        </a:rPr>
                        <a:t>15</a:t>
                      </a:r>
                      <a:endParaRPr lang="zh-CN" sz="1400" kern="100" dirty="0">
                        <a:latin typeface="微软雅黑" pitchFamily="34" charset="-122"/>
                        <a:ea typeface="微软雅黑" pitchFamily="34" charset="-122"/>
                        <a:cs typeface="Times New Roman"/>
                      </a:endParaRPr>
                    </a:p>
                  </a:txBody>
                  <a:tcPr marL="68580" marR="68580" marT="0" marB="0" anchor="ctr"/>
                </a:tc>
              </a:tr>
              <a:tr h="518994">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游步道</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0.8</a:t>
                      </a: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1.5</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endParaRPr lang="en-US" sz="1400" kern="100" dirty="0">
                        <a:latin typeface="微软雅黑" pitchFamily="34" charset="-122"/>
                        <a:ea typeface="微软雅黑" pitchFamily="34" charset="-122"/>
                        <a:cs typeface="Times New Roman"/>
                      </a:endParaRPr>
                    </a:p>
                  </a:txBody>
                  <a:tcPr marL="68580" marR="68580" marT="0" marB="0" anchor="ctr"/>
                </a:tc>
              </a:tr>
              <a:tr h="518994">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专用道</a:t>
                      </a: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3.0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a:t>
                      </a:r>
                      <a:r>
                        <a:rPr lang="en-US" sz="1400" kern="100">
                          <a:latin typeface="微软雅黑" pitchFamily="34" charset="-122"/>
                          <a:ea typeface="微软雅黑" pitchFamily="34" charset="-122"/>
                          <a:cs typeface="Times New Roman"/>
                        </a:rPr>
                        <a:t>1.0</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1</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en-US" sz="1400" kern="100">
                          <a:latin typeface="微软雅黑" pitchFamily="34" charset="-122"/>
                          <a:ea typeface="微软雅黑" pitchFamily="34" charset="-122"/>
                          <a:cs typeface="Times New Roman"/>
                        </a:rPr>
                        <a:t>4</a:t>
                      </a:r>
                      <a:endParaRPr lang="zh-CN" sz="1400" kern="100">
                        <a:latin typeface="微软雅黑" pitchFamily="34" charset="-122"/>
                        <a:ea typeface="微软雅黑" pitchFamily="34" charset="-122"/>
                        <a:cs typeface="Times New Roman"/>
                      </a:endParaRPr>
                    </a:p>
                  </a:txBody>
                  <a:tcPr marL="68580" marR="68580" marT="0" marB="0" anchor="ctr"/>
                </a:tc>
                <a:tc>
                  <a:txBody>
                    <a:bodyPr/>
                    <a:lstStyle/>
                    <a:p>
                      <a:pPr algn="ctr">
                        <a:spcBef>
                          <a:spcPts val="200"/>
                        </a:spcBef>
                        <a:spcAft>
                          <a:spcPts val="200"/>
                        </a:spcAft>
                      </a:pPr>
                      <a:r>
                        <a:rPr lang="zh-CN" sz="1400" kern="100">
                          <a:latin typeface="微软雅黑" pitchFamily="34" charset="-122"/>
                          <a:ea typeface="微软雅黑" pitchFamily="34" charset="-122"/>
                          <a:cs typeface="Times New Roman"/>
                        </a:rPr>
                        <a:t>不定</a:t>
                      </a:r>
                    </a:p>
                  </a:txBody>
                  <a:tcPr marL="68580" marR="68580" marT="0" marB="0" anchor="ctr"/>
                </a:tc>
                <a:tc>
                  <a:txBody>
                    <a:bodyPr/>
                    <a:lstStyle/>
                    <a:p>
                      <a:pPr algn="ctr">
                        <a:spcBef>
                          <a:spcPts val="200"/>
                        </a:spcBef>
                        <a:spcAft>
                          <a:spcPts val="200"/>
                        </a:spcAft>
                      </a:pPr>
                      <a:endParaRPr lang="en-US"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18" name="TextBox 17"/>
          <p:cNvSpPr txBox="1"/>
          <p:nvPr/>
        </p:nvSpPr>
        <p:spPr>
          <a:xfrm>
            <a:off x="4166380" y="5287182"/>
            <a:ext cx="2553904"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表</a:t>
            </a:r>
            <a:r>
              <a:rPr lang="en-US" sz="1400" dirty="0" smtClean="0">
                <a:latin typeface="微软雅黑" pitchFamily="34" charset="-122"/>
                <a:ea typeface="微软雅黑" pitchFamily="34" charset="-122"/>
              </a:rPr>
              <a:t>3-1  </a:t>
            </a:r>
            <a:r>
              <a:rPr lang="zh-CN" altLang="en-US" sz="1400" dirty="0" smtClean="0">
                <a:latin typeface="微软雅黑" pitchFamily="34" charset="-122"/>
                <a:ea typeface="微软雅黑" pitchFamily="34" charset="-122"/>
              </a:rPr>
              <a:t>园路的分类与技术标准</a:t>
            </a:r>
            <a:endParaRPr lang="zh-CN" altLang="en-US" sz="1400" dirty="0">
              <a:latin typeface="微软雅黑" pitchFamily="34" charset="-122"/>
              <a:ea typeface="微软雅黑" pitchFamily="34" charset="-122"/>
            </a:endParaRPr>
          </a:p>
        </p:txBody>
      </p:sp>
      <p:pic>
        <p:nvPicPr>
          <p:cNvPr id="19" name="Picture 3" descr="未标题-1"/>
          <p:cNvPicPr>
            <a:picLocks noChangeAspect="1" noChangeArrowheads="1"/>
          </p:cNvPicPr>
          <p:nvPr/>
        </p:nvPicPr>
        <p:blipFill>
          <a:blip r:embed="rId5"/>
          <a:srcRect/>
          <a:stretch>
            <a:fillRect/>
          </a:stretch>
        </p:blipFill>
        <p:spPr bwMode="auto">
          <a:xfrm>
            <a:off x="94414" y="2769044"/>
            <a:ext cx="1571636" cy="3826469"/>
          </a:xfrm>
          <a:prstGeom prst="rect">
            <a:avLst/>
          </a:prstGeom>
          <a:noFill/>
        </p:spPr>
      </p:pic>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ppt_x</p:attrName>
                                        </p:attrNameLst>
                                      </p:cBhvr>
                                      <p:tavLst>
                                        <p:tav tm="0">
                                          <p:val>
                                            <p:strVal val="#ppt_x-.2"/>
                                          </p:val>
                                        </p:tav>
                                        <p:tav tm="100000">
                                          <p:val>
                                            <p:strVal val="#ppt_x"/>
                                          </p:val>
                                        </p:tav>
                                      </p:tavLst>
                                    </p:anim>
                                    <p:anim calcmode="lin" valueType="num">
                                      <p:cBhvr>
                                        <p:cTn id="2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园路基础知识</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itchFamily="34" charset="-122"/>
                <a:ea typeface="微软雅黑" pitchFamily="34" charset="-122"/>
              </a:rPr>
              <a:t>二、园路的分类</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图片 13" descr="19517_1_0 (1).jpg"/>
          <p:cNvPicPr>
            <a:picLocks noChangeAspect="1"/>
          </p:cNvPicPr>
          <p:nvPr/>
        </p:nvPicPr>
        <p:blipFill>
          <a:blip r:embed="rId4" cstate="print"/>
          <a:stretch>
            <a:fillRect/>
          </a:stretch>
        </p:blipFill>
        <p:spPr>
          <a:xfrm>
            <a:off x="9612586" y="786587"/>
            <a:ext cx="2359382" cy="1643075"/>
          </a:xfrm>
          <a:prstGeom prst="rect">
            <a:avLst/>
          </a:prstGeom>
        </p:spPr>
      </p:pic>
      <p:sp>
        <p:nvSpPr>
          <p:cNvPr id="13" name="圆角矩形 12"/>
          <p:cNvSpPr/>
          <p:nvPr/>
        </p:nvSpPr>
        <p:spPr>
          <a:xfrm>
            <a:off x="1189695" y="1413633"/>
            <a:ext cx="8834601" cy="4730805"/>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b="1" dirty="0" smtClean="0">
                <a:solidFill>
                  <a:srgbClr val="C00000"/>
                </a:solidFill>
                <a:latin typeface="楷体_GB2312" pitchFamily="49" charset="-122"/>
                <a:ea typeface="楷体_GB2312" pitchFamily="49" charset="-122"/>
              </a:rPr>
              <a:t>（一）主园路</a:t>
            </a:r>
          </a:p>
          <a:p>
            <a:pPr indent="457200">
              <a:lnSpc>
                <a:spcPct val="150000"/>
              </a:lnSpc>
            </a:pPr>
            <a:r>
              <a:rPr lang="zh-CN" altLang="en-US" sz="1500" dirty="0" smtClean="0">
                <a:solidFill>
                  <a:schemeClr val="tx1"/>
                </a:solidFill>
                <a:latin typeface="微软雅黑" pitchFamily="34" charset="-122"/>
                <a:ea typeface="微软雅黑" pitchFamily="34" charset="-122"/>
              </a:rPr>
              <a:t>主园路是园林景区内的主要道路，从入口通向全园各主景区、广场、公共建筑、后勤管理区，形成全园的骨架和环路，组成游览的主干路线，并能满足园区内管理车辆的通行要求。</a:t>
            </a:r>
          </a:p>
          <a:p>
            <a:pPr indent="457200">
              <a:lnSpc>
                <a:spcPct val="150000"/>
              </a:lnSpc>
            </a:pPr>
            <a:r>
              <a:rPr lang="zh-CN" altLang="en-US" b="1" dirty="0" smtClean="0">
                <a:solidFill>
                  <a:srgbClr val="C00000"/>
                </a:solidFill>
                <a:latin typeface="楷体_GB2312" pitchFamily="49" charset="-122"/>
                <a:ea typeface="楷体_GB2312" pitchFamily="49" charset="-122"/>
              </a:rPr>
              <a:t>（二）次园路</a:t>
            </a:r>
          </a:p>
          <a:p>
            <a:pPr indent="457200">
              <a:lnSpc>
                <a:spcPct val="150000"/>
              </a:lnSpc>
            </a:pPr>
            <a:r>
              <a:rPr lang="zh-CN" altLang="en-US" sz="1500" dirty="0" smtClean="0">
                <a:solidFill>
                  <a:schemeClr val="tx1"/>
                </a:solidFill>
                <a:latin typeface="微软雅黑" pitchFamily="34" charset="-122"/>
                <a:ea typeface="微软雅黑" pitchFamily="34" charset="-122"/>
              </a:rPr>
              <a:t>次园路是主园路的辅助道路，呈支架状，连接各景区内景点和景观建筑，车辆可单向通行，为园内生产管理和园务提供运输服务。次园路的路宽为主园路的一半，自然曲度大于主园路，其以优美舒展的曲线线条构成有层次的风景画面。</a:t>
            </a:r>
          </a:p>
          <a:p>
            <a:pPr indent="457200">
              <a:lnSpc>
                <a:spcPct val="150000"/>
              </a:lnSpc>
            </a:pPr>
            <a:r>
              <a:rPr lang="zh-CN" altLang="en-US" b="1" dirty="0" smtClean="0">
                <a:solidFill>
                  <a:srgbClr val="C00000"/>
                </a:solidFill>
                <a:latin typeface="楷体_GB2312" pitchFamily="49" charset="-122"/>
                <a:ea typeface="楷体_GB2312" pitchFamily="49" charset="-122"/>
              </a:rPr>
              <a:t>（三）游步道</a:t>
            </a:r>
          </a:p>
          <a:p>
            <a:pPr indent="457200">
              <a:lnSpc>
                <a:spcPct val="150000"/>
              </a:lnSpc>
            </a:pPr>
            <a:r>
              <a:rPr lang="zh-CN" altLang="en-US" sz="1500" dirty="0" smtClean="0">
                <a:solidFill>
                  <a:schemeClr val="tx1"/>
                </a:solidFill>
                <a:latin typeface="微软雅黑" pitchFamily="34" charset="-122"/>
                <a:ea typeface="微软雅黑" pitchFamily="34" charset="-122"/>
              </a:rPr>
              <a:t>游步道是园路系统的末梢，供游人休憩、散步、游览，可到达园林绿地的各个角落，是通达广场、园景的捷径，宽度一般为</a:t>
            </a:r>
            <a:r>
              <a:rPr lang="en-US" sz="1500" dirty="0" smtClean="0">
                <a:solidFill>
                  <a:schemeClr val="tx1"/>
                </a:solidFill>
                <a:latin typeface="微软雅黑" pitchFamily="34" charset="-122"/>
                <a:ea typeface="微软雅黑" pitchFamily="34" charset="-122"/>
              </a:rPr>
              <a:t>0.5</a:t>
            </a:r>
            <a:r>
              <a:rPr lang="zh-CN" altLang="en-US" sz="1500" dirty="0" smtClean="0">
                <a:solidFill>
                  <a:schemeClr val="tx1"/>
                </a:solidFill>
                <a:latin typeface="微软雅黑" pitchFamily="34" charset="-122"/>
                <a:ea typeface="微软雅黑" pitchFamily="34" charset="-122"/>
              </a:rPr>
              <a:t>～</a:t>
            </a:r>
            <a:r>
              <a:rPr lang="en-US" sz="1500" dirty="0" smtClean="0">
                <a:solidFill>
                  <a:schemeClr val="tx1"/>
                </a:solidFill>
                <a:latin typeface="微软雅黑" pitchFamily="34" charset="-122"/>
                <a:ea typeface="微软雅黑" pitchFamily="34" charset="-122"/>
              </a:rPr>
              <a:t>1.5 </a:t>
            </a:r>
            <a:r>
              <a:rPr lang="en-US" sz="1500" dirty="0" smtClean="0">
                <a:solidFill>
                  <a:schemeClr val="tx1"/>
                </a:solidFill>
                <a:latin typeface="Times New Roman" pitchFamily="18" charset="0"/>
                <a:ea typeface="微软雅黑" pitchFamily="34" charset="-122"/>
                <a:cs typeface="Times New Roman" pitchFamily="18" charset="0"/>
              </a:rPr>
              <a:t>m</a:t>
            </a:r>
            <a:r>
              <a:rPr lang="zh-CN" altLang="en-US" sz="1500" dirty="0" smtClean="0">
                <a:solidFill>
                  <a:schemeClr val="tx1"/>
                </a:solidFill>
                <a:latin typeface="微软雅黑" pitchFamily="34" charset="-122"/>
                <a:ea typeface="微软雅黑" pitchFamily="34" charset="-122"/>
              </a:rPr>
              <a:t>。游步道常结合园林植物和起伏的地形而自然形成。</a:t>
            </a:r>
            <a:endParaRPr lang="zh-CN" altLang="en-US" sz="1500" b="1" dirty="0" smtClean="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847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3">
      <a:majorFont>
        <a:latin typeface="Calibri"/>
        <a:ea typeface="方正宋黑简体"/>
        <a:cs typeface=""/>
      </a:majorFont>
      <a:minorFont>
        <a:latin typeface="Calibri"/>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7192</Words>
  <Application>Microsoft Office PowerPoint</Application>
  <PresentationFormat>自定义</PresentationFormat>
  <Paragraphs>444</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项目三 园路工程设计 </vt:lpstr>
      <vt:lpstr>项目要求</vt:lpstr>
      <vt:lpstr>目录</vt:lpstr>
      <vt:lpstr>任务一    园路基础知识</vt:lpstr>
      <vt:lpstr>任务一    园路基础知识</vt:lpstr>
      <vt:lpstr>任务一    园路基础知识</vt:lpstr>
      <vt:lpstr>任务一    园路基础知识</vt:lpstr>
      <vt:lpstr>任务一    园路基础知识</vt:lpstr>
      <vt:lpstr>任务一    园路基础知识</vt:lpstr>
      <vt:lpstr>任务一    园路基础知识</vt:lpstr>
      <vt:lpstr>任务一    园路基础知识</vt:lpstr>
      <vt:lpstr>任务一    园路基础知识</vt:lpstr>
      <vt:lpstr>目录</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任务二    园路的线形设计</vt:lpstr>
      <vt:lpstr>目录</vt:lpstr>
      <vt:lpstr>任务三    园路的结构设计</vt:lpstr>
      <vt:lpstr>任务三    园路的结构设计</vt:lpstr>
      <vt:lpstr>任务三    园路的结构设计</vt:lpstr>
      <vt:lpstr>任务三    园路的结构设计</vt:lpstr>
      <vt:lpstr>任务三    园路的结构设计</vt:lpstr>
      <vt:lpstr>任务三    园路的结构设计</vt:lpstr>
      <vt:lpstr>任务三    园路的结构设计</vt:lpstr>
      <vt:lpstr>任务三    园路的结构设计</vt:lpstr>
      <vt:lpstr>任务三    园路的结构设计</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ppt宝藏</dc:creator>
  <cp:lastModifiedBy>SDWM</cp:lastModifiedBy>
  <cp:revision>147</cp:revision>
  <dcterms:created xsi:type="dcterms:W3CDTF">2012-12-02T06:44:51Z</dcterms:created>
  <dcterms:modified xsi:type="dcterms:W3CDTF">2015-09-12T08:29:48Z</dcterms:modified>
</cp:coreProperties>
</file>