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74" r:id="rId8"/>
    <p:sldId id="260" r:id="rId9"/>
    <p:sldId id="261" r:id="rId10"/>
    <p:sldId id="266" r:id="rId11"/>
    <p:sldId id="277" r:id="rId12"/>
    <p:sldId id="268" r:id="rId13"/>
    <p:sldId id="273" r:id="rId14"/>
    <p:sldId id="272" r:id="rId15"/>
    <p:sldId id="271" r:id="rId16"/>
    <p:sldId id="270" r:id="rId17"/>
    <p:sldId id="269" r:id="rId18"/>
    <p:sldId id="264" r:id="rId19"/>
    <p:sldId id="263" r:id="rId20"/>
    <p:sldId id="265" r:id="rId21"/>
    <p:sldId id="279" r:id="rId22"/>
    <p:sldId id="283" r:id="rId23"/>
    <p:sldId id="282" r:id="rId24"/>
    <p:sldId id="278" r:id="rId25"/>
    <p:sldId id="284" r:id="rId26"/>
    <p:sldId id="293" r:id="rId27"/>
    <p:sldId id="288" r:id="rId28"/>
    <p:sldId id="294" r:id="rId29"/>
    <p:sldId id="290" r:id="rId30"/>
    <p:sldId id="291" r:id="rId31"/>
    <p:sldId id="292" r:id="rId32"/>
  </p:sldIdLst>
  <p:sldSz cx="9144000" cy="6858000" type="screen4x3"/>
  <p:notesSz cx="6858000" cy="9144000"/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6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CC81B-6852-41E4-AB03-29B8E134829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9557-C057-4486-AFDB-06B1D07875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87CF7-E29B-47FF-AB0D-6E6D040FACA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A22D-A760-42E0-B8A1-CECE8CC007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5BBD-7B0D-478F-8D2E-CF6574F9438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8ED17-B274-490A-BB7A-6832EE92404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FBDE8-7EB0-48BD-A0D6-94A6A2E242D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FC76-8341-4F45-A1BD-C53CCF2C2B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E1CA-79DA-4577-9C6F-A24BE2D0DC4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3A8A-9A83-4DB3-B653-D38879C30C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883C-42F0-4C23-BC2D-E33701099F1B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4FDE-6BB4-4902-9E16-0F3AAD4E44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C8C7-D2F6-4A8B-BABD-A467033ECA4D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C79A-ED85-4EFA-8D77-2298408A0C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B639-530B-4EAD-8C3F-0D96976BA6B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6DA9-2A32-4BEF-B00A-512DF8A6BA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DF6F-C05B-4713-984A-2107BDC29C4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E6E8-E3E3-419A-9D37-0461FF8DCBBA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95DD4-8431-42A9-AEA1-4C413CBBD3D1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8B34-BF88-4E55-9123-7E6A145A13B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7DBA9-F5F4-4672-BBCE-6F0D6C32733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DA81-EC8E-4612-BA27-4C6679051854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64CEFA4-DB2F-4418-836B-47BAB1CDB6F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021838-A204-4A8C-A46F-1E58DE1FEADE}" type="slidenum">
              <a:rPr lang="zh-CN" altLang="en-US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50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800" i="1" dirty="0" smtClean="0">
                <a:solidFill>
                  <a:srgbClr val="FF0000"/>
                </a:solidFill>
              </a:rPr>
              <a:t>服装服饰礼仪</a:t>
            </a:r>
            <a:endParaRPr lang="zh-CN" altLang="en-US" sz="4800" i="1" dirty="0">
              <a:solidFill>
                <a:srgbClr val="FF0000"/>
              </a:solidFill>
            </a:endParaRPr>
          </a:p>
        </p:txBody>
      </p:sp>
      <p:sp>
        <p:nvSpPr>
          <p:cNvPr id="13314" name="副标题 2"/>
          <p:cNvSpPr>
            <a:spLocks noGrp="1"/>
          </p:cNvSpPr>
          <p:nvPr>
            <p:ph type="body" idx="1"/>
          </p:nvPr>
        </p:nvSpPr>
        <p:spPr>
          <a:xfrm>
            <a:off x="755650" y="1052513"/>
            <a:ext cx="7772400" cy="1500187"/>
          </a:xfrm>
        </p:spPr>
        <p:txBody>
          <a:bodyPr/>
          <a:lstStyle/>
          <a:p>
            <a:r>
              <a:rPr lang="zh-CN" altLang="en-US" sz="2800" i="1" dirty="0" smtClean="0">
                <a:solidFill>
                  <a:srgbClr val="7030A0"/>
                </a:solidFill>
              </a:rPr>
              <a:t>你的衣服是你整个灵魂的</a:t>
            </a:r>
            <a:r>
              <a:rPr lang="zh-CN" altLang="en-US" sz="2800" i="1" dirty="0" smtClean="0">
                <a:solidFill>
                  <a:srgbClr val="7030A0"/>
                </a:solidFill>
              </a:rPr>
              <a:t>写照</a:t>
            </a:r>
            <a:endParaRPr lang="zh-CN" altLang="en-US" sz="2800" i="1" dirty="0" smtClean="0">
              <a:solidFill>
                <a:srgbClr val="7030A0"/>
              </a:solidFill>
            </a:endParaRPr>
          </a:p>
          <a:p>
            <a:r>
              <a:rPr lang="zh-CN" altLang="en-US" sz="1800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〔英〕博蒙特与弗莱彻</a:t>
            </a:r>
            <a:r>
              <a:rPr lang="en-US" altLang="zh-CN" sz="1800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 </a:t>
            </a:r>
            <a:endParaRPr lang="en-US" altLang="zh-CN" sz="1800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i="1" smtClean="0">
                <a:solidFill>
                  <a:srgbClr val="0070C0"/>
                </a:solidFill>
              </a:rPr>
              <a:t>领带的起源</a:t>
            </a:r>
            <a:endParaRPr lang="zh-CN" altLang="en-US" sz="4000" i="1" smtClean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en-US" dirty="0" smtClean="0">
                <a:solidFill>
                  <a:srgbClr val="C00000"/>
                </a:solidFill>
                <a:latin typeface="华文仿宋" pitchFamily="2" charset="-122"/>
                <a:ea typeface="华文仿宋" pitchFamily="2" charset="-122"/>
              </a:rPr>
              <a:t>其一：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领带起源于英国男子衣领下的专供男子擦嘴的布。工业革命前，英国也是个落后国家，吃肉喜欢用手抓，然后大块大块地捧到嘴边去啃，成年男子又流行络腮胡子，大块肉一啃就把胡子弄油腻了，男人们就用袖子去擦。为了对付男人这不爱干净的行为，妇女们在男人的衣领下挂了一块布专供他们擦嘴，久而久之，衣领下面的这块布就成了英国男式上衣传统的附属物。工业革命后，英国发展成为一个发达的资本主义国家，人们对衣食住行都很讲究，挂在衣领下的布就演化成了领带。</a:t>
            </a:r>
            <a:endParaRPr lang="en-US" altLang="zh-CN" dirty="0" smtClean="0">
              <a:latin typeface="华文仿宋" pitchFamily="2" charset="-122"/>
              <a:ea typeface="华文仿宋" pitchFamily="2" charset="-122"/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en-US" dirty="0" smtClean="0">
                <a:solidFill>
                  <a:srgbClr val="C00000"/>
                </a:solidFill>
                <a:latin typeface="华文仿宋" pitchFamily="2" charset="-122"/>
                <a:ea typeface="华文仿宋" pitchFamily="2" charset="-122"/>
              </a:rPr>
              <a:t>其二：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认为领带是罗马帝国时代，军队为了防寒、防尘等实用目的而使用。当时，军队去前线打仗，妻子为丈夫、朋友为朋友把类似丝巾的方巾挂在他们的脖子上，在战争中用来包扎、止血。到后来，为了区分士兵、连队，采用了不同花色的领巾，进而演变发展到今日，成为职业服装的必需品。 </a:t>
            </a:r>
            <a:endParaRPr lang="en-US" altLang="zh-CN" dirty="0" smtClean="0">
              <a:latin typeface="华文仿宋" pitchFamily="2" charset="-122"/>
              <a:ea typeface="华文仿宋" pitchFamily="2" charset="-122"/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en-US" dirty="0" smtClean="0">
                <a:solidFill>
                  <a:srgbClr val="C00000"/>
                </a:solidFill>
                <a:latin typeface="华文仿宋" pitchFamily="2" charset="-122"/>
                <a:ea typeface="华文仿宋" pitchFamily="2" charset="-122"/>
              </a:rPr>
              <a:t>其三：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</a:rPr>
              <a:t>17</a:t>
            </a:r>
            <a:r>
              <a:rPr lang="zh-CN" altLang="en-US" dirty="0" smtClean="0">
                <a:latin typeface="华文仿宋" pitchFamily="2" charset="-122"/>
                <a:ea typeface="华文仿宋" pitchFamily="2" charset="-122"/>
              </a:rPr>
              <a:t>世纪中叶，法国军队中一支克罗地亚骑兵凯旋回到巴黎。他们身着威武的制服，脖领上系着一条围巾，颜色各式各样，非常好看，骑在马上显得十分精神、威风。巴黎一些爱赶时髦的纨绔子弟看了，倍感兴趣，竟相仿效，也在自已的衣领上系上一条围巾。第二天，有位大臣上朝，在脖领上系了一条白色围巾，还在前面打了一个漂亮的领结，路易十四国王见了大加赞赏，当众宣布以领结为高贵的标志，并下令上流人士都要如此打扮，后来就演变成了领结和领带。 </a:t>
            </a:r>
            <a:endParaRPr lang="zh-CN" altLang="en-US" dirty="0"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i="1" smtClean="0">
                <a:solidFill>
                  <a:srgbClr val="0070C0"/>
                </a:solidFill>
              </a:rPr>
              <a:t>领带的打法</a:t>
            </a:r>
            <a:endParaRPr lang="zh-CN" altLang="en-US" sz="3600" i="1" smtClean="0">
              <a:solidFill>
                <a:srgbClr val="0070C0"/>
              </a:solidFill>
            </a:endParaRPr>
          </a:p>
        </p:txBody>
      </p:sp>
      <p:sp>
        <p:nvSpPr>
          <p:cNvPr id="23554" name="内容占位符 23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021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zh-CN" smtClean="0"/>
          </a:p>
          <a:p>
            <a:pPr>
              <a:buFont typeface="Wingdings 2" pitchFamily="18" charset="2"/>
              <a:buNone/>
            </a:pPr>
            <a:endParaRPr lang="zh-CN" altLang="en-US" smtClean="0"/>
          </a:p>
        </p:txBody>
      </p:sp>
      <p:pic>
        <p:nvPicPr>
          <p:cNvPr id="23555" name="Picture 5" descr="4931a08502000q6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2988" y="2852738"/>
            <a:ext cx="7524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矩形 25"/>
          <p:cNvSpPr>
            <a:spLocks noChangeArrowheads="1"/>
          </p:cNvSpPr>
          <p:nvPr/>
        </p:nvSpPr>
        <p:spPr bwMode="auto">
          <a:xfrm>
            <a:off x="2339975" y="1844675"/>
            <a:ext cx="4608513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Franklin Gothic Book"/>
                <a:ea typeface="楷体_GB2312" pitchFamily="49" charset="-122"/>
              </a:rPr>
              <a:t>平结为最多男士选用的领结打法之一，几乎适用于各种材质的领带。要诀：领结下方所形成的凹洞需让两边均匀且对衬</a:t>
            </a:r>
            <a:r>
              <a:rPr lang="zh-CN" altLang="en-US">
                <a:latin typeface="Franklin Gothic Book"/>
                <a:ea typeface="楷体_GB2312" pitchFamily="49" charset="-122"/>
              </a:rPr>
              <a:t>。</a:t>
            </a:r>
            <a:r>
              <a:rPr lang="zh-CN" altLang="en-US">
                <a:latin typeface="Franklin Gothic Book"/>
                <a:ea typeface="黑体" panose="02010609060101010101" charset="-122"/>
              </a:rPr>
              <a:t> </a:t>
            </a:r>
            <a:endParaRPr lang="zh-CN" altLang="en-US">
              <a:latin typeface="Franklin Gothic Book"/>
              <a:ea typeface="黑体" panose="02010609060101010101" charset="-122"/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684213" y="1628775"/>
            <a:ext cx="1368425" cy="720725"/>
          </a:xfrm>
          <a:prstGeom prst="rect">
            <a:avLst/>
          </a:prstGeom>
          <a:solidFill>
            <a:srgbClr val="969696"/>
          </a:solidFill>
          <a:ln w="9525" cmpd="dbl" algn="ctr">
            <a:solidFill>
              <a:srgbClr val="C0C0C0"/>
            </a:solidFill>
            <a:miter lim="800000"/>
          </a:ln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平结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0070C0"/>
                </a:solidFill>
              </a:rPr>
              <a:t>领带的打法</a:t>
            </a:r>
            <a:endParaRPr lang="zh-CN" altLang="en-US" smtClean="0"/>
          </a:p>
        </p:txBody>
      </p:sp>
      <p:pic>
        <p:nvPicPr>
          <p:cNvPr id="24578" name="Picture 7" descr="4931a08502000q6b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84213" y="3068638"/>
            <a:ext cx="8047037" cy="2736850"/>
          </a:xfrm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763713" y="1557338"/>
            <a:ext cx="6264275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atin typeface="Franklin Gothic Book"/>
                <a:ea typeface="楷体_GB2312" pitchFamily="49" charset="-122"/>
              </a:rPr>
              <a:t>一条质地细致的领带再搭配上双环结颇能营造时尚感，适合年轻的上班族选用。该领结完成的特色就是第一圈会稍露出于第二圈之外，可别刻意给盖住了。</a:t>
            </a:r>
            <a:endParaRPr lang="zh-CN" altLang="en-US" sz="2100">
              <a:latin typeface="Franklin Gothic Book"/>
              <a:ea typeface="黑体" panose="02010609060101010101" charset="-12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95288" y="1412875"/>
            <a:ext cx="1368425" cy="649288"/>
          </a:xfrm>
          <a:prstGeom prst="rect">
            <a:avLst/>
          </a:prstGeom>
          <a:solidFill>
            <a:srgbClr val="969696"/>
          </a:solidFill>
          <a:ln w="9525" cmpd="dbl">
            <a:solidFill>
              <a:srgbClr val="C0C0C0"/>
            </a:solidFill>
            <a:miter lim="800000"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双环结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0070C0"/>
                </a:solidFill>
              </a:rPr>
              <a:t>领带的打法</a:t>
            </a:r>
            <a:endParaRPr lang="zh-CN" altLang="en-US" smtClean="0"/>
          </a:p>
        </p:txBody>
      </p:sp>
      <p:pic>
        <p:nvPicPr>
          <p:cNvPr id="25602" name="Picture 8" descr="4931a08502000q6c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827088" y="2924175"/>
            <a:ext cx="7624762" cy="2592388"/>
          </a:xfr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47813" y="1916113"/>
            <a:ext cx="6553200" cy="923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温莎结打法过于烦琐，但优点在于可以自由掌控领带结的形状和大小，让领口的空间被饱满地填塞，营造出</a:t>
            </a:r>
            <a:r>
              <a:rPr lang="zh-CN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干练直率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的精英风范。 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95288" y="1412875"/>
            <a:ext cx="1223962" cy="576263"/>
          </a:xfrm>
          <a:prstGeom prst="rect">
            <a:avLst/>
          </a:prstGeom>
          <a:solidFill>
            <a:srgbClr val="969696"/>
          </a:solidFill>
          <a:ln cap="flat" cmpd="dbl" algn="ctr">
            <a:solidFill>
              <a:srgbClr val="C0C0C0"/>
            </a:solidFill>
          </a:ln>
        </p:spPr>
        <p:txBody>
          <a:bodyPr>
            <a:normAutofit fontScale="92500"/>
          </a:bodyPr>
          <a:lstStyle/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温莎结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" descr="20101130041053249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87450" y="1557338"/>
            <a:ext cx="64150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0070C0"/>
                </a:solidFill>
              </a:rPr>
              <a:t>领带的打法</a:t>
            </a:r>
            <a:endParaRPr lang="zh-CN" altLang="en-US" smtClean="0"/>
          </a:p>
        </p:txBody>
      </p:sp>
      <p:sp>
        <p:nvSpPr>
          <p:cNvPr id="26627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内容占位符 4" descr="20101130040932151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76375" y="1628775"/>
            <a:ext cx="62642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0070C0"/>
                </a:solidFill>
              </a:rPr>
              <a:t>领带的打法</a:t>
            </a:r>
            <a:endParaRPr lang="zh-CN" altLang="en-US" smtClean="0"/>
          </a:p>
        </p:txBody>
      </p:sp>
      <p:sp>
        <p:nvSpPr>
          <p:cNvPr id="27651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0070C0"/>
                </a:solidFill>
              </a:rPr>
              <a:t>领带的打法</a:t>
            </a:r>
            <a:endParaRPr lang="zh-CN" altLang="en-US" smtClean="0"/>
          </a:p>
        </p:txBody>
      </p:sp>
      <p:pic>
        <p:nvPicPr>
          <p:cNvPr id="28674" name="内容占位符 3" descr="20101130041114189.pn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476375" y="1484313"/>
            <a:ext cx="6551613" cy="485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i="1" smtClean="0">
                <a:solidFill>
                  <a:srgbClr val="0070C0"/>
                </a:solidFill>
              </a:rPr>
              <a:t>衬衫、领带和西服的搭配</a:t>
            </a:r>
            <a:endParaRPr lang="zh-CN" altLang="en-US" sz="3600" i="1" smtClean="0">
              <a:solidFill>
                <a:srgbClr val="0070C0"/>
              </a:solidFill>
            </a:endParaRPr>
          </a:p>
        </p:txBody>
      </p:sp>
      <p:pic>
        <p:nvPicPr>
          <p:cNvPr id="3" name="图片 2" descr="领带、西服的搭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417955"/>
            <a:ext cx="7260590" cy="495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2" descr="Img307631609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2988" y="1916113"/>
            <a:ext cx="3673475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图片 3" descr="184492461_1231312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916113"/>
            <a:ext cx="3357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i="1" smtClean="0">
                <a:solidFill>
                  <a:srgbClr val="0070C0"/>
                </a:solidFill>
              </a:rPr>
              <a:t>衬衫袖口钮</a:t>
            </a:r>
            <a:endParaRPr lang="zh-CN" altLang="en-US" sz="3600" i="1" smtClean="0">
              <a:solidFill>
                <a:srgbClr val="0070C0"/>
              </a:solidFill>
            </a:endParaRPr>
          </a:p>
        </p:txBody>
      </p:sp>
      <p:sp>
        <p:nvSpPr>
          <p:cNvPr id="30724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FF0000"/>
                </a:solidFill>
              </a:rPr>
              <a:t>女士着装礼仪</a:t>
            </a:r>
            <a:endParaRPr lang="zh-CN" altLang="en-US" i="1" smtClean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一、女士着装的基本要求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b="1" dirty="0" smtClean="0"/>
              <a:t>1</a:t>
            </a:r>
            <a:r>
              <a:rPr lang="zh-CN" altLang="zh-CN" b="1" dirty="0" smtClean="0"/>
              <a:t>、考虑自己的身材特点。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dirty="0" smtClean="0"/>
              <a:t>身材矮胖的人，应避免选择过于鲜艳、大花、大格子的衣服，而应穿着垂直线条式样、颜色素雅、剪裁合体的服装。身材高瘦的人，要避免穿垂直线条、过于透明的衣服。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b="1" dirty="0" smtClean="0"/>
              <a:t>2</a:t>
            </a:r>
            <a:r>
              <a:rPr lang="zh-CN" altLang="zh-CN" b="1" dirty="0" smtClean="0"/>
              <a:t>、考虑自身的肤色。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dirty="0" smtClean="0"/>
              <a:t>肤色白皙的人穿什么颜色都合适，如穿深色服，更显得肤色细白洁润；肤色黝黑的人则最好选颜色素雅、较明亮的颜色，可获得健美效果。</a:t>
            </a:r>
            <a:r>
              <a:rPr lang="en-US" altLang="zh-CN" dirty="0" smtClean="0"/>
              <a:t> 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b="1" dirty="0" smtClean="0"/>
              <a:t>3</a:t>
            </a:r>
            <a:r>
              <a:rPr lang="zh-CN" altLang="zh-CN" b="1" dirty="0" smtClean="0"/>
              <a:t>、衣着搭配要协调。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dirty="0" smtClean="0"/>
              <a:t>一般来讲，上衣与下装的质地款式应相配，不要上衣十分厚重而下装又极轻薄，也不要上为职业装而下着牛仔裤。除此之外，还要讲究色彩的和谐统一。</a:t>
            </a:r>
            <a:r>
              <a:rPr lang="zh-CN" altLang="en-US" dirty="0" smtClean="0"/>
              <a:t>正式场合，女士着装一定忌短、忌露、忌透。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en-US" dirty="0"/>
          </a:p>
        </p:txBody>
      </p:sp>
      <p:pic>
        <p:nvPicPr>
          <p:cNvPr id="31747" name="内容占位符 4" descr="1802162f9ba08c2e9aebfba76cf467c2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003800" y="1484313"/>
            <a:ext cx="313531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FF0000"/>
                </a:solidFill>
              </a:rPr>
              <a:t>导言</a:t>
            </a:r>
            <a:endParaRPr lang="zh-CN" altLang="en-US" i="1" smtClean="0">
              <a:solidFill>
                <a:srgbClr val="FF0000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dirty="0"/>
              <a:t>俗话说，“佛要金装，人要衣装”。 一个对生活充满信心的人，他的服饰应是整洁、美观的；一个文化素养高的人，他的穿戴常常是端庄、高雅的。穿衣打扮，各有所好，也体现礼貌。“女为悦己者容”，说明服装主要是穿给别人看的，不得不讲究。</a:t>
            </a:r>
            <a:endParaRPr lang="zh-CN" altLang="zh-CN" dirty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dirty="0"/>
              <a:t>“</a:t>
            </a:r>
            <a:r>
              <a:rPr lang="zh-CN" altLang="zh-CN" dirty="0">
                <a:solidFill>
                  <a:srgbClr val="92D050"/>
                </a:solidFill>
              </a:rPr>
              <a:t>嫩绿</a:t>
            </a:r>
            <a:r>
              <a:rPr lang="zh-CN" altLang="zh-CN" dirty="0"/>
              <a:t>枝头</a:t>
            </a:r>
            <a:r>
              <a:rPr lang="zh-CN" altLang="zh-CN" dirty="0">
                <a:solidFill>
                  <a:srgbClr val="FF0000"/>
                </a:solidFill>
              </a:rPr>
              <a:t>红</a:t>
            </a:r>
            <a:r>
              <a:rPr lang="zh-CN" altLang="zh-CN" dirty="0"/>
              <a:t>一点，动人春色不需多”。有时一条头巾，一根腰带，便能锦上添花。相反，穿得不得法，再昂贵的衣服也会显得不伦不类。</a:t>
            </a:r>
            <a:endParaRPr lang="zh-CN" altLang="zh-CN" dirty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en-US"/>
          </a:p>
        </p:txBody>
      </p:sp>
      <p:pic>
        <p:nvPicPr>
          <p:cNvPr id="2" name="图片 1" descr="下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190" y="1316355"/>
            <a:ext cx="3088005" cy="470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FF0000"/>
                </a:solidFill>
              </a:rPr>
              <a:t>女士着装礼仪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en-US" sz="2700" dirty="0" smtClean="0">
                <a:solidFill>
                  <a:srgbClr val="FF0000"/>
                </a:solidFill>
              </a:rPr>
              <a:t>二、女士西服套裙穿着要点</a:t>
            </a:r>
            <a:endParaRPr lang="en-US" altLang="zh-CN" sz="27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700" dirty="0" smtClean="0"/>
              <a:t>1</a:t>
            </a:r>
            <a:r>
              <a:rPr lang="zh-CN" altLang="en-US" sz="2700" dirty="0" smtClean="0"/>
              <a:t>、套裙分类：配套的，其上衣和裙子同色同料；不配套的，其上衣与裙子存在差异。</a:t>
            </a:r>
            <a:endParaRPr lang="zh-CN" altLang="en-US" sz="27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700" dirty="0" smtClean="0"/>
              <a:t>2</a:t>
            </a:r>
            <a:r>
              <a:rPr lang="zh-CN" altLang="en-US" sz="2700" dirty="0" smtClean="0"/>
              <a:t>、颜色的选择：职业套裙的最佳颜色是黑色、藏青色、灰褐色、灰色和暗红色。精致的方格、印花和条纹也可以接受。买红色、黄色或淡紫色的两件套裙要小心，因为它们的颜色过于抢眼。</a:t>
            </a:r>
            <a:endParaRPr lang="zh-CN" altLang="en-US" sz="27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700" dirty="0" smtClean="0"/>
              <a:t>3</a:t>
            </a:r>
            <a:r>
              <a:rPr lang="zh-CN" altLang="en-US" sz="2700" dirty="0" smtClean="0"/>
              <a:t>、衬衫：衬衫的颜色可以是多种多样的，只要与套装相匹配就可以了。白色、黄白色和米色与大多数套装都能搭配。丝绸是最好的衬衫面料，但是干洗起来可能会贵一些。另一种选择就是纯棉，但要保证浆过并熨烫平整。</a:t>
            </a:r>
            <a:endParaRPr lang="zh-CN" altLang="en-US" sz="27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700" dirty="0" smtClean="0"/>
              <a:t>4</a:t>
            </a:r>
            <a:r>
              <a:rPr lang="zh-CN" altLang="en-US" sz="2700" dirty="0" smtClean="0"/>
              <a:t>、内衣：确保内衣要合身，身体线条曲线流畅，既穿得合适，又要注意内衣颜色不要外泄。</a:t>
            </a:r>
            <a:endParaRPr lang="en-US" altLang="zh-CN" sz="27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700" dirty="0" smtClean="0"/>
              <a:t>5</a:t>
            </a:r>
            <a:r>
              <a:rPr lang="zh-CN" altLang="en-US" sz="2700" dirty="0" smtClean="0"/>
              <a:t>、扣子：单排扣上衣可以不系扣，双排扣的则应一直系着</a:t>
            </a:r>
            <a:r>
              <a:rPr lang="en-US" altLang="zh-CN" sz="2700" dirty="0" smtClean="0"/>
              <a:t>(</a:t>
            </a:r>
            <a:r>
              <a:rPr lang="zh-CN" altLang="en-US" sz="2700" dirty="0" smtClean="0"/>
              <a:t>包括内侧的纽扣</a:t>
            </a:r>
            <a:r>
              <a:rPr lang="en-US" altLang="zh-CN" sz="2700" dirty="0" smtClean="0"/>
              <a:t>)</a:t>
            </a:r>
            <a:r>
              <a:rPr lang="zh-CN" altLang="en-US" sz="2700" dirty="0" smtClean="0"/>
              <a:t>。</a:t>
            </a:r>
            <a:endParaRPr lang="zh-CN" altLang="en-US" sz="27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700" dirty="0" smtClean="0"/>
              <a:t>6</a:t>
            </a:r>
            <a:r>
              <a:rPr lang="zh-CN" altLang="en-US" sz="2700" dirty="0" smtClean="0"/>
              <a:t>、围巾：选择围巾时要注意颜色中应包含有套裙颜色。围巾选择丝绸质地的为好，其他质地的围巾打结或系起来没有那么好看。</a:t>
            </a:r>
            <a:endParaRPr lang="zh-CN" altLang="en-US" sz="27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700" dirty="0" smtClean="0"/>
              <a:t>7</a:t>
            </a:r>
            <a:r>
              <a:rPr lang="zh-CN" altLang="en-US" sz="2700" dirty="0" smtClean="0"/>
              <a:t>、手提包和手提箱：手提包和手提箱最好是用皮革制成的；手提包上不要带有设计者标签。女性的手提箱可以有硬衬，也可以用软衬。最实用的颜色是黑色、棕色和暗红色。钱包的颜色应与鞋相配，而手提箱则不必。</a:t>
            </a:r>
            <a:endParaRPr lang="zh-CN" altLang="en-US" sz="27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en-US" sz="2700" dirty="0" smtClean="0"/>
              <a:t>　</a:t>
            </a:r>
            <a:endParaRPr lang="zh-CN" altLang="en-US" sz="27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en-US" sz="1800" dirty="0"/>
          </a:p>
        </p:txBody>
      </p:sp>
      <p:pic>
        <p:nvPicPr>
          <p:cNvPr id="32771" name="内容占位符 5" descr="0533380869089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003800" y="1484313"/>
            <a:ext cx="332263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FF0000"/>
                </a:solidFill>
              </a:rPr>
              <a:t>女士着装礼仪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dirty="0" smtClean="0"/>
              <a:t>8</a:t>
            </a:r>
            <a:r>
              <a:rPr lang="zh-CN" altLang="en-US" dirty="0" smtClean="0"/>
              <a:t>、鞋：传统的皮鞋是最畅销的职业用鞋。它们穿着舒适，美观大方。建议鞋跟高度为三至四厘米为主。正式的场合不要穿凉鞋、后跟用带系住的女鞋或露脚趾的鞋。鞋的颜色应与衣服下摆一致或再深一些。衣服从下摆开始到鞋的颜色一致，可以使大多数人显得高一些。如果鞋是另一种颜色，人们的目光就会被吸引到脚上。推荐中性颜色的鞋，如黑色、藏青色、暗红色、灰色或灰褐色。不要穿红色、粉红色、玫瑰红色和黄色的鞋。即使在夏天，穿白鞋也带有社交而非商务的意义。</a:t>
            </a:r>
            <a:endParaRPr lang="zh-CN" altLang="en-US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dirty="0" smtClean="0"/>
              <a:t>9</a:t>
            </a:r>
            <a:r>
              <a:rPr lang="zh-CN" altLang="en-US" dirty="0" smtClean="0"/>
              <a:t>、袜子：女士穿裙子应当配长筒丝袜或连裤袜，颜色以肉色、黑色最为常用，肉色长筒丝袜配长裙、旗袍最为得体。女士袜子一定要大小相宜，太大时就会往下掉，或者显得一高一低。尤其要注意，女士不能在公众场合整理自己的长筒袜，而且袜口不能露在裙摆外边。不要穿带图案的袜子，因为它们会惹人注意你的腿部。应随身携带一双备用的透明丝袜，以防袜子拉丝或跳丝</a:t>
            </a:r>
            <a:endParaRPr lang="zh-CN" altLang="en-US" dirty="0"/>
          </a:p>
        </p:txBody>
      </p:sp>
      <p:pic>
        <p:nvPicPr>
          <p:cNvPr id="33795" name="内容占位符 4" descr="2011-11-15-08-57-58-24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932363" y="1484313"/>
            <a:ext cx="316706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000" y="228600"/>
            <a:ext cx="18526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56325" y="549275"/>
            <a:ext cx="2987675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b="1">
                <a:solidFill>
                  <a:srgbClr val="A008F4"/>
                </a:solidFill>
                <a:latin typeface="黑体" panose="02010609060101010101" charset="-122"/>
                <a:ea typeface="黑体" panose="02010609060101010101" charset="-122"/>
              </a:rPr>
              <a:t>配件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要精致、简单，避免过于花俏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8" y="1171575"/>
            <a:ext cx="32131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A008F4"/>
                </a:solidFill>
                <a:latin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A008F4"/>
                </a:solidFill>
                <a:latin typeface="黑体" panose="02010609060101010101" charset="-122"/>
                <a:ea typeface="黑体" panose="02010609060101010101" charset="-122"/>
              </a:rPr>
              <a:t>外套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合身 熨烫整齐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95963" y="1838325"/>
            <a:ext cx="3773487" cy="1127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b="1">
                <a:solidFill>
                  <a:srgbClr val="A008F4"/>
                </a:solidFill>
                <a:latin typeface="黑体" panose="02010609060101010101" charset="-122"/>
                <a:ea typeface="黑体" panose="02010609060101010101" charset="-122"/>
              </a:rPr>
              <a:t>贴身衣服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合体、清洁</a:t>
            </a:r>
            <a:r>
              <a:rPr lang="zh-CN" altLang="en-US" sz="2000" b="1">
                <a:latin typeface="宋体" panose="02010600030101010101" pitchFamily="2" charset="-122"/>
              </a:rPr>
              <a:t>，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    衣裙表面不可留下内衣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2000" b="1">
                <a:latin typeface="宋体" panose="02010600030101010101" pitchFamily="2" charset="-122"/>
              </a:rPr>
              <a:t>     勒出的痕迹 </a:t>
            </a:r>
            <a:endParaRPr lang="zh-CN" altLang="en-US" sz="2000" b="1">
              <a:latin typeface="宋体" panose="02010600030101010101" pitchFamily="2" charset="-122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3850" y="2060575"/>
            <a:ext cx="3816350" cy="858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b="1">
                <a:solidFill>
                  <a:srgbClr val="A008F4"/>
                </a:solidFill>
                <a:latin typeface="黑体" panose="02010609060101010101" charset="-122"/>
                <a:ea typeface="黑体" panose="02010609060101010101" charset="-122"/>
              </a:rPr>
              <a:t>指甲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指甲油颜色以透明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    不易剥落为佳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724525" y="4221163"/>
            <a:ext cx="2943225" cy="858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b="1">
                <a:solidFill>
                  <a:srgbClr val="A008F4"/>
                </a:solidFill>
                <a:latin typeface="黑体" panose="02010609060101010101" charset="-122"/>
                <a:ea typeface="黑体" panose="02010609060101010101" charset="-122"/>
              </a:rPr>
              <a:t>连裤袜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配合西服的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      素净颜色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794375" y="5562600"/>
            <a:ext cx="3602038" cy="1193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b="1">
                <a:solidFill>
                  <a:srgbClr val="A008F4"/>
                </a:solidFill>
                <a:latin typeface="黑体" panose="02010609060101010101" charset="-122"/>
                <a:ea typeface="黑体" panose="02010609060101010101" charset="-122"/>
              </a:rPr>
              <a:t>鞋子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200" b="1">
                <a:latin typeface="黑体" panose="02010609060101010101" charset="-122"/>
                <a:ea typeface="黑体" panose="02010609060101010101" charset="-122"/>
              </a:rPr>
              <a:t>鞋跟避免过高及</a:t>
            </a:r>
            <a:endParaRPr lang="zh-CN" altLang="en-US" sz="22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2200" b="1">
                <a:latin typeface="黑体" panose="02010609060101010101" charset="-122"/>
                <a:ea typeface="黑体" panose="02010609060101010101" charset="-122"/>
              </a:rPr>
              <a:t>   磨损 破裂，款式以</a:t>
            </a:r>
            <a:endParaRPr lang="zh-CN" altLang="en-US" sz="2200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2200" b="1">
                <a:latin typeface="黑体" panose="02010609060101010101" charset="-122"/>
                <a:ea typeface="黑体" panose="02010609060101010101" charset="-122"/>
              </a:rPr>
              <a:t>    不露脚跟脚趾为宜</a:t>
            </a:r>
            <a:endParaRPr lang="zh-CN" altLang="en-US" sz="2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867400" y="2997200"/>
            <a:ext cx="3097213" cy="858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b="1">
                <a:solidFill>
                  <a:srgbClr val="A008F4"/>
                </a:solidFill>
                <a:latin typeface="黑体" panose="02010609060101010101" charset="-122"/>
                <a:ea typeface="黑体" panose="02010609060101010101" charset="-122"/>
              </a:rPr>
              <a:t>上衣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活动方便 不易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 皱褶 避免牛仔布料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4724400"/>
            <a:ext cx="3600450" cy="1193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b="1">
                <a:solidFill>
                  <a:srgbClr val="A008F4"/>
                </a:solidFill>
                <a:latin typeface="黑体" panose="02010609060101010101" charset="-122"/>
                <a:ea typeface="黑体" panose="02010609060101010101" charset="-122"/>
              </a:rPr>
              <a:t>手提包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200" b="1">
                <a:latin typeface="黑体" panose="02010609060101010101" charset="-122"/>
                <a:ea typeface="黑体" panose="02010609060101010101" charset="-122"/>
              </a:rPr>
              <a:t>定期整理（笔记本 名片 手帕 面纸 化妆品 连裤袜）</a:t>
            </a:r>
            <a:endParaRPr lang="zh-CN" altLang="en-US" sz="2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3348038" y="1371600"/>
            <a:ext cx="614362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181600" y="838200"/>
            <a:ext cx="86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 flipV="1">
            <a:off x="5105400" y="2057400"/>
            <a:ext cx="906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 flipV="1">
            <a:off x="5486400" y="2819400"/>
            <a:ext cx="5762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4953000" y="4797425"/>
            <a:ext cx="1419225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5181600" y="5943600"/>
            <a:ext cx="85566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3276600" y="2819400"/>
            <a:ext cx="762000" cy="3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2339975" y="4876800"/>
            <a:ext cx="2689225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 flipV="1">
            <a:off x="3348038" y="3860800"/>
            <a:ext cx="762000" cy="3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1093" name="Text Box 21"/>
          <p:cNvSpPr txBox="1">
            <a:spLocks noChangeArrowheads="1"/>
          </p:cNvSpPr>
          <p:nvPr/>
        </p:nvSpPr>
        <p:spPr bwMode="auto">
          <a:xfrm>
            <a:off x="323850" y="3573463"/>
            <a:ext cx="295275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A008F4"/>
                </a:solidFill>
                <a:latin typeface="黑体" panose="02010609060101010101" charset="-122"/>
                <a:ea typeface="黑体" panose="02010609060101010101" charset="-122"/>
              </a:rPr>
              <a:t>裙子</a:t>
            </a:r>
            <a:r>
              <a:rPr lang="zh-CN" altLang="en-US">
                <a:latin typeface="Franklin Gothic Book"/>
                <a:ea typeface="黑体" panose="02010609060101010101" charset="-122"/>
              </a:rPr>
              <a:t>   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及膝，不要过长或过短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1094" name="Text Box 22"/>
          <p:cNvSpPr txBox="1">
            <a:spLocks noChangeArrowheads="1"/>
          </p:cNvSpPr>
          <p:nvPr/>
        </p:nvSpPr>
        <p:spPr bwMode="auto">
          <a:xfrm>
            <a:off x="323850" y="333375"/>
            <a:ext cx="33829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A008F4"/>
                </a:solidFill>
                <a:latin typeface="黑体" panose="02010609060101010101" charset="-122"/>
                <a:ea typeface="黑体" panose="02010609060101010101" charset="-122"/>
              </a:rPr>
              <a:t>头发  </a:t>
            </a:r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以干练利落为佳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3492500" y="549275"/>
            <a:ext cx="7191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  <p:bldP spid="6150" grpId="0" autoUpdateAnimBg="0"/>
      <p:bldP spid="6151" grpId="0" autoUpdateAnimBg="0"/>
      <p:bldP spid="6152" grpId="0" autoUpdateAnimBg="0"/>
      <p:bldP spid="6153" grpId="0" autoUpdateAnimBg="0"/>
      <p:bldP spid="6154" grpId="0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4" grpId="0" animBg="1"/>
      <p:bldP spid="2" grpId="0" animBg="1"/>
      <p:bldP spid="131093" grpId="0"/>
      <p:bldP spid="131094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FF0000"/>
                </a:solidFill>
              </a:rPr>
              <a:t>女士着装礼仪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三</a:t>
            </a:r>
            <a:r>
              <a:rPr lang="zh-CN" altLang="zh-CN" b="1" dirty="0" smtClean="0">
                <a:solidFill>
                  <a:srgbClr val="FF0000"/>
                </a:solidFill>
              </a:rPr>
              <a:t>、裙装禁忌 ：</a:t>
            </a:r>
            <a:endParaRPr lang="zh-CN" altLang="zh-CN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zh-CN" dirty="0" smtClean="0"/>
              <a:t>选好袜子。袜子一般为尼龙丝袜或羊毛高筒袜或连裤袜。颜色宜为单色，常见的有肉色、黑色、浅灰、浅棕等；袜口要没入裙内，不可暴露于外；不要穿有钩丝、破洞的袜子；切勿将健美裤、九分裤等当成长袜来穿。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内衣如同隐私，不可外露。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勿穿黑色皮裙。商务场合不能穿着黑色皮裙，因为在外国，只有街头女郎才如此妆扮。所以在和外国人打交道，尤其是出访欧美国家时，绝对不能如此穿着。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zh-CN" dirty="0" smtClean="0"/>
              <a:t>穿套裙时，鞋子应为高跟或半高跟皮鞋，最好是牛皮鞋，颜色以黑色最为正统。此外与套裙色彩一致的亦可选择。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切勿穿成“三截腿”。所谓三截腿，是指穿半截裙时，穿半截袜子，袜子和裙子之间露一段腿肚子，结果导致袜子一截，腿肚子一截，裙子一截，使腿显得又粗又短，术语叫“恶性分割”，在国外往往会被视为没有教养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en-US" dirty="0"/>
          </a:p>
        </p:txBody>
      </p:sp>
      <p:pic>
        <p:nvPicPr>
          <p:cNvPr id="35843" name="内容占位符 4" descr="3_111113095259_1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787900" y="1628775"/>
            <a:ext cx="3455988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i="1" smtClean="0">
                <a:solidFill>
                  <a:srgbClr val="FF0000"/>
                </a:solidFill>
              </a:rPr>
              <a:t>饰品佩戴礼仪</a:t>
            </a:r>
            <a:endParaRPr lang="zh-CN" altLang="en-US" i="1" smtClean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黑体" panose="02010609060101010101" charset="-122"/>
              </a:rPr>
              <a:t>一、</a:t>
            </a:r>
            <a:r>
              <a:rPr lang="zh-CN" altLang="zh-CN" sz="1600" b="1" dirty="0" smtClean="0">
                <a:solidFill>
                  <a:srgbClr val="FF0000"/>
                </a:solidFill>
                <a:latin typeface="黑体" panose="02010609060101010101" charset="-122"/>
              </a:rPr>
              <a:t>戒指</a:t>
            </a:r>
            <a:endParaRPr lang="en-US" altLang="zh-CN" sz="1600" b="1" dirty="0" smtClean="0">
              <a:solidFill>
                <a:srgbClr val="FF0000"/>
              </a:solidFill>
              <a:latin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zh-CN" sz="1600" dirty="0" smtClean="0">
                <a:latin typeface="黑体" panose="02010609060101010101" charset="-122"/>
                <a:ea typeface="华文楷体"/>
                <a:cs typeface="华文楷体"/>
              </a:rPr>
              <a:t>戒指又称指环，是手指的装饰品。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戒指古已有之，据现存文献记载，它有</a:t>
            </a:r>
            <a:r>
              <a:rPr lang="zh-CN" altLang="en-US" sz="1600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手记</a:t>
            </a:r>
            <a:r>
              <a:rPr lang="zh-CN" altLang="en-US" sz="1600" dirty="0" smtClean="0"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、</a:t>
            </a:r>
            <a:r>
              <a:rPr lang="zh-CN" altLang="en-US" sz="1600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约指</a:t>
            </a:r>
            <a:r>
              <a:rPr lang="zh-CN" altLang="en-US" sz="1600" dirty="0" smtClean="0"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、</a:t>
            </a:r>
            <a:r>
              <a:rPr lang="zh-CN" altLang="en-US" sz="1600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驱环</a:t>
            </a:r>
            <a:r>
              <a:rPr lang="zh-CN" altLang="en-US" sz="1600" dirty="0" smtClean="0"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、</a:t>
            </a:r>
            <a:r>
              <a:rPr lang="zh-CN" altLang="en-US" sz="1600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代指</a:t>
            </a:r>
            <a:r>
              <a:rPr lang="zh-CN" altLang="en-US" sz="1600" dirty="0" smtClean="0"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、</a:t>
            </a:r>
            <a:r>
              <a:rPr lang="zh-CN" altLang="en-US" sz="1600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指环</a:t>
            </a:r>
            <a:r>
              <a:rPr lang="zh-CN" altLang="en-US" sz="1600" dirty="0" smtClean="0"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等诸多异名。</a:t>
            </a:r>
            <a:r>
              <a:rPr lang="zh-CN" altLang="zh-CN" sz="1600" dirty="0" smtClean="0">
                <a:latin typeface="黑体" panose="02010609060101010101" charset="-122"/>
                <a:ea typeface="华文楷体"/>
                <a:cs typeface="华文楷体"/>
              </a:rPr>
              <a:t>它是爱情和婚姻的象征。戒指呈圆环形，意味着美满和永恒。传说左手无名指有一条血脉直通心脏，相爱的人把戒指戴在那儿，从此就会心心相印，白头偕老。</a:t>
            </a:r>
            <a:endParaRPr lang="en-US" altLang="zh-CN" sz="1600" dirty="0" smtClean="0">
              <a:latin typeface="黑体" panose="02010609060101010101" charset="-122"/>
              <a:ea typeface="华文楷体"/>
              <a:cs typeface="华文楷体"/>
            </a:endParaRPr>
          </a:p>
          <a:p>
            <a:pPr>
              <a:lnSpc>
                <a:spcPct val="80000"/>
              </a:lnSpc>
            </a:pPr>
            <a:r>
              <a:rPr lang="zh-CN" altLang="en-US" sz="1600" dirty="0" smtClean="0">
                <a:solidFill>
                  <a:srgbClr val="7030A0"/>
                </a:solidFill>
                <a:latin typeface="黑体" panose="02010609060101010101" charset="-122"/>
                <a:ea typeface="华文楷体"/>
                <a:cs typeface="华文楷体"/>
              </a:rPr>
              <a:t>（一）戒指的起源：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据说，戒指源于古时的中国宫廷，女性戴戒指是用以记事，戒指一种</a:t>
            </a:r>
            <a:r>
              <a:rPr lang="en-US" altLang="zh-CN" sz="1600" dirty="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禁戒</a:t>
            </a:r>
            <a:r>
              <a:rPr lang="en-US" altLang="zh-CN" sz="1600" dirty="0" smtClean="0">
                <a:latin typeface="华文楷体"/>
                <a:ea typeface="华文楷体"/>
                <a:cs typeface="华文楷体"/>
              </a:rPr>
              <a:t>”“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戒止</a:t>
            </a:r>
            <a:r>
              <a:rPr lang="en-US" altLang="zh-CN" sz="1600" dirty="0" smtClean="0"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1600" dirty="0" smtClean="0">
                <a:latin typeface="黑体" panose="02010609060101010101" charset="-122"/>
                <a:ea typeface="华文楷体"/>
                <a:cs typeface="华文楷体"/>
              </a:rPr>
              <a:t>的标志。当时皇帝有三宫、六院、七十二嫔妃，在后宫被皇帝看上者，宦官就记下她陪伴君王的日期，并在她右手上戴一枚银戒指作为记号。当后妃妊娠，告知宦官，就给戴一枚金戒指在左手上，以示戒身。后来戒指逐渐变成装饰物和结婚的信物。据说，</a:t>
            </a:r>
            <a:r>
              <a:rPr lang="zh-CN" altLang="zh-CN" sz="1600" dirty="0" smtClean="0">
                <a:latin typeface="黑体" panose="02010609060101010101" charset="-122"/>
                <a:ea typeface="华文楷体"/>
                <a:cs typeface="华文楷体"/>
              </a:rPr>
              <a:t>结婚戒指不能用合金打造，须用纯金、白金或银制成，代表爱情是纯洁的。另外结婚戒指上还要刻上双方的姓名，以示永久纪念。</a:t>
            </a:r>
            <a:endParaRPr lang="zh-CN" altLang="zh-CN" sz="1600" dirty="0" smtClean="0">
              <a:latin typeface="黑体" panose="02010609060101010101" charset="-122"/>
              <a:ea typeface="华文楷体"/>
              <a:cs typeface="华文楷体"/>
            </a:endParaRPr>
          </a:p>
          <a:p>
            <a:pPr>
              <a:lnSpc>
                <a:spcPct val="80000"/>
              </a:lnSpc>
            </a:pPr>
            <a:endParaRPr lang="zh-CN" altLang="en-US" sz="1600" dirty="0" smtClean="0">
              <a:latin typeface="黑体" panose="02010609060101010101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7891" name="图片 4" descr="0dff35c4-d4bc-4096-9715-d8a97e459a84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44008" y="1844824"/>
            <a:ext cx="402750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zh-CN" i="1" smtClean="0">
                <a:solidFill>
                  <a:srgbClr val="FF0000"/>
                </a:solidFill>
              </a:rPr>
              <a:t>饰品佩戴礼仪</a:t>
            </a:r>
            <a:endParaRPr lang="zh-CN" altLang="en-US" i="1" smtClean="0">
              <a:solidFill>
                <a:srgbClr val="FF0000"/>
              </a:solidFill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1400" b="1" smtClean="0">
                <a:solidFill>
                  <a:srgbClr val="7030A0"/>
                </a:solidFill>
                <a:latin typeface="黑体" panose="02010609060101010101" charset="-122"/>
                <a:ea typeface="华文楷体"/>
                <a:cs typeface="华文楷体"/>
              </a:rPr>
              <a:t>（二）戒指佩戴的</a:t>
            </a:r>
            <a:r>
              <a:rPr lang="zh-CN" altLang="zh-CN" sz="1400" b="1" smtClean="0">
                <a:solidFill>
                  <a:srgbClr val="7030A0"/>
                </a:solidFill>
                <a:latin typeface="黑体" panose="02010609060101010101" charset="-122"/>
                <a:ea typeface="华文楷体"/>
                <a:cs typeface="华文楷体"/>
              </a:rPr>
              <a:t>涵义</a:t>
            </a:r>
            <a:r>
              <a:rPr lang="zh-CN" altLang="en-US" sz="1400" b="1" smtClean="0">
                <a:solidFill>
                  <a:srgbClr val="7030A0"/>
                </a:solidFill>
                <a:latin typeface="黑体" panose="02010609060101010101" charset="-122"/>
                <a:ea typeface="华文楷体"/>
                <a:cs typeface="华文楷体"/>
              </a:rPr>
              <a:t>：</a:t>
            </a:r>
            <a:endParaRPr lang="zh-CN" altLang="zh-CN" sz="1400" b="1" smtClean="0">
              <a:solidFill>
                <a:srgbClr val="7030A0"/>
              </a:solidFill>
              <a:latin typeface="黑体" panose="02010609060101010101" charset="-122"/>
              <a:ea typeface="华文楷体"/>
              <a:cs typeface="华文楷体"/>
            </a:endParaRPr>
          </a:p>
          <a:p>
            <a:pPr>
              <a:lnSpc>
                <a:spcPct val="80000"/>
              </a:lnSpc>
            </a:pPr>
            <a:r>
              <a:rPr lang="en-US" altLang="zh-CN" sz="1400" b="1" smtClean="0">
                <a:solidFill>
                  <a:srgbClr val="0070C0"/>
                </a:solidFill>
                <a:latin typeface="黑体" panose="02010609060101010101" charset="-122"/>
              </a:rPr>
              <a:t>1</a:t>
            </a:r>
            <a:r>
              <a:rPr lang="zh-CN" altLang="zh-CN" sz="1400" b="1" smtClean="0">
                <a:solidFill>
                  <a:srgbClr val="0070C0"/>
                </a:solidFill>
                <a:latin typeface="黑体" panose="02010609060101010101" charset="-122"/>
              </a:rPr>
              <a:t>、食指 －－未婚、想结婚</a:t>
            </a:r>
            <a:r>
              <a:rPr lang="en-US" altLang="zh-CN" sz="1400" b="1" smtClean="0">
                <a:solidFill>
                  <a:srgbClr val="0070C0"/>
                </a:solidFill>
                <a:latin typeface="黑体" panose="02010609060101010101" charset="-122"/>
              </a:rPr>
              <a:t> </a:t>
            </a:r>
            <a:endParaRPr lang="zh-CN" altLang="zh-CN" sz="1400" smtClean="0">
              <a:solidFill>
                <a:srgbClr val="0070C0"/>
              </a:solidFill>
              <a:latin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1400" b="1" smtClean="0">
                <a:solidFill>
                  <a:srgbClr val="0070C0"/>
                </a:solidFill>
                <a:latin typeface="黑体" panose="02010609060101010101" charset="-122"/>
              </a:rPr>
              <a:t>2</a:t>
            </a:r>
            <a:r>
              <a:rPr lang="zh-CN" altLang="zh-CN" sz="1400" b="1" smtClean="0">
                <a:solidFill>
                  <a:srgbClr val="0070C0"/>
                </a:solidFill>
                <a:latin typeface="黑体" panose="02010609060101010101" charset="-122"/>
              </a:rPr>
              <a:t>、中指 －－已经在恋爱中 　</a:t>
            </a:r>
            <a:endParaRPr lang="zh-CN" altLang="zh-CN" sz="1400" smtClean="0">
              <a:solidFill>
                <a:srgbClr val="0070C0"/>
              </a:solidFill>
              <a:latin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1400" b="1" smtClean="0">
                <a:solidFill>
                  <a:srgbClr val="0070C0"/>
                </a:solidFill>
                <a:latin typeface="黑体" panose="02010609060101010101" charset="-122"/>
              </a:rPr>
              <a:t>3</a:t>
            </a:r>
            <a:r>
              <a:rPr lang="zh-CN" altLang="zh-CN" sz="1400" b="1" smtClean="0">
                <a:solidFill>
                  <a:srgbClr val="0070C0"/>
                </a:solidFill>
                <a:latin typeface="黑体" panose="02010609060101010101" charset="-122"/>
              </a:rPr>
              <a:t>、无名指－－已经订婚或结婚</a:t>
            </a:r>
            <a:r>
              <a:rPr lang="en-US" altLang="zh-CN" sz="1400" b="1" smtClean="0">
                <a:solidFill>
                  <a:srgbClr val="0070C0"/>
                </a:solidFill>
                <a:latin typeface="黑体" panose="02010609060101010101" charset="-122"/>
              </a:rPr>
              <a:t> </a:t>
            </a:r>
            <a:endParaRPr lang="zh-CN" altLang="zh-CN" sz="1400" smtClean="0">
              <a:solidFill>
                <a:srgbClr val="0070C0"/>
              </a:solidFill>
              <a:latin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1400" b="1" smtClean="0">
                <a:solidFill>
                  <a:srgbClr val="0070C0"/>
                </a:solidFill>
                <a:latin typeface="黑体" panose="02010609060101010101" charset="-122"/>
              </a:rPr>
              <a:t>4</a:t>
            </a:r>
            <a:r>
              <a:rPr lang="zh-CN" altLang="zh-CN" sz="1400" b="1" smtClean="0">
                <a:solidFill>
                  <a:srgbClr val="0070C0"/>
                </a:solidFill>
                <a:latin typeface="黑体" panose="02010609060101010101" charset="-122"/>
              </a:rPr>
              <a:t>、小手指－－单身贵族</a:t>
            </a:r>
            <a:endParaRPr lang="zh-CN" altLang="zh-CN" sz="1400" b="1" smtClean="0">
              <a:solidFill>
                <a:srgbClr val="0070C0"/>
              </a:solidFill>
              <a:latin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1400" b="1" smtClean="0">
                <a:solidFill>
                  <a:srgbClr val="0070C0"/>
                </a:solidFill>
                <a:latin typeface="黑体" panose="02010609060101010101" charset="-122"/>
              </a:rPr>
              <a:t>5</a:t>
            </a:r>
            <a:r>
              <a:rPr lang="zh-CN" altLang="zh-CN" sz="1400" b="1" smtClean="0">
                <a:solidFill>
                  <a:srgbClr val="0070C0"/>
                </a:solidFill>
                <a:latin typeface="黑体" panose="02010609060101010101" charset="-122"/>
              </a:rPr>
              <a:t>、大拇指</a:t>
            </a:r>
            <a:r>
              <a:rPr lang="en-US" altLang="zh-CN" sz="1400" b="1" smtClean="0">
                <a:solidFill>
                  <a:srgbClr val="0070C0"/>
                </a:solidFill>
                <a:latin typeface="黑体" panose="02010609060101010101" charset="-122"/>
              </a:rPr>
              <a:t>--</a:t>
            </a:r>
            <a:r>
              <a:rPr lang="en-US" altLang="zh-CN" sz="1400" b="1" smtClean="0">
                <a:solidFill>
                  <a:srgbClr val="0070C0"/>
                </a:solidFill>
              </a:rPr>
              <a:t>——</a:t>
            </a:r>
            <a:r>
              <a:rPr lang="zh-CN" altLang="zh-CN" sz="1400" smtClean="0">
                <a:solidFill>
                  <a:srgbClr val="0070C0"/>
                </a:solidFill>
                <a:latin typeface="黑体" panose="02010609060101010101" charset="-122"/>
              </a:rPr>
              <a:t>财、权的象征</a:t>
            </a:r>
            <a:endParaRPr lang="en-US" altLang="zh-CN" sz="1400" smtClean="0">
              <a:solidFill>
                <a:srgbClr val="0070C0"/>
              </a:solidFill>
              <a:latin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zh-CN" sz="1400" smtClean="0">
                <a:latin typeface="黑体" panose="02010609060101010101" charset="-122"/>
                <a:ea typeface="华文楷体"/>
                <a:cs typeface="华文楷体"/>
              </a:rPr>
              <a:t>戒指戴在大拇指上不仅不美观，且影响手部运动，所以西方人很少将戒指佩戴在大拇指上。从中国历史来看，古代的皇帝、皇后、高官及大臣，一般大拇指都有佩戴扳指或戒指的情况。从国内现阶段来看，普通人一般不会在大拇指上佩戴戒指。所以大拇指佩戴戒指的含义过去是财、权的象征，与婚姻、爱情没有直接关系。戒指佩戴在大拇指上可以说是中国特色的了。</a:t>
            </a:r>
            <a:endParaRPr lang="en-US" altLang="zh-CN" sz="1400" smtClean="0">
              <a:solidFill>
                <a:srgbClr val="7030A0"/>
              </a:solidFill>
              <a:latin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zh-CN" sz="1400" smtClean="0">
                <a:latin typeface="黑体" panose="02010609060101010101" charset="-122"/>
                <a:ea typeface="华文楷体"/>
                <a:cs typeface="华文楷体"/>
              </a:rPr>
              <a:t>国际上较为流行的规范是把戒指戴在左手上，拇指不戴戒指。</a:t>
            </a:r>
            <a:endParaRPr lang="en-US" altLang="zh-CN" sz="1400" smtClean="0">
              <a:latin typeface="黑体" panose="02010609060101010101" charset="-122"/>
              <a:ea typeface="华文楷体"/>
              <a:cs typeface="华文楷体"/>
            </a:endParaRPr>
          </a:p>
          <a:p>
            <a:pPr>
              <a:lnSpc>
                <a:spcPct val="80000"/>
              </a:lnSpc>
            </a:pPr>
            <a:r>
              <a:rPr lang="zh-CN" altLang="zh-CN" sz="1400" smtClean="0">
                <a:latin typeface="黑体" panose="02010609060101010101" charset="-122"/>
                <a:ea typeface="华文楷体"/>
                <a:cs typeface="华文楷体"/>
              </a:rPr>
              <a:t>戒指戴一枚即可，两枚足矣，若戴</a:t>
            </a:r>
            <a:r>
              <a:rPr lang="en-US" altLang="zh-CN" sz="1400" smtClean="0">
                <a:latin typeface="黑体" panose="02010609060101010101" charset="-122"/>
                <a:ea typeface="华文楷体"/>
                <a:cs typeface="华文楷体"/>
              </a:rPr>
              <a:t>3</a:t>
            </a:r>
            <a:r>
              <a:rPr lang="zh-CN" altLang="zh-CN" sz="1400" smtClean="0">
                <a:latin typeface="黑体" panose="02010609060101010101" charset="-122"/>
                <a:ea typeface="华文楷体"/>
                <a:cs typeface="华文楷体"/>
              </a:rPr>
              <a:t>粒以上的戒指，则显得俗不可耐</a:t>
            </a:r>
            <a:r>
              <a:rPr lang="zh-CN" altLang="zh-CN" sz="1400" b="1" smtClean="0">
                <a:latin typeface="黑体" panose="02010609060101010101" charset="-122"/>
                <a:ea typeface="华文楷体"/>
                <a:cs typeface="华文楷体"/>
              </a:rPr>
              <a:t>。</a:t>
            </a:r>
            <a:endParaRPr lang="en-US" altLang="zh-CN" sz="1400" smtClean="0">
              <a:solidFill>
                <a:srgbClr val="FF0000"/>
              </a:solidFill>
              <a:latin typeface="黑体" panose="02010609060101010101" charset="-122"/>
            </a:endParaRPr>
          </a:p>
          <a:p>
            <a:pPr>
              <a:lnSpc>
                <a:spcPct val="80000"/>
              </a:lnSpc>
            </a:pPr>
            <a:endParaRPr lang="zh-CN" altLang="zh-CN" sz="1300" smtClean="0">
              <a:solidFill>
                <a:srgbClr val="FF0000"/>
              </a:solidFill>
            </a:endParaRPr>
          </a:p>
          <a:p>
            <a:endParaRPr lang="zh-CN" altLang="en-US" sz="2800" smtClean="0"/>
          </a:p>
        </p:txBody>
      </p:sp>
      <p:sp>
        <p:nvSpPr>
          <p:cNvPr id="5632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5004048" y="1773238"/>
            <a:ext cx="3682752" cy="4513262"/>
          </a:xfrm>
        </p:spPr>
        <p:txBody>
          <a:bodyPr/>
          <a:lstStyle/>
          <a:p>
            <a:endParaRPr lang="zh-CN" altLang="en-US" sz="2800" dirty="0" smtClean="0"/>
          </a:p>
        </p:txBody>
      </p:sp>
      <p:pic>
        <p:nvPicPr>
          <p:cNvPr id="56327" name="Picture 7" descr="F20080925144112114603260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48436" y="1484784"/>
            <a:ext cx="3743325" cy="365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i="1" smtClean="0">
                <a:solidFill>
                  <a:srgbClr val="FF0000"/>
                </a:solidFill>
              </a:rPr>
              <a:t>饰品佩戴礼仪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CN" altLang="en-US" sz="1800" smtClean="0">
                <a:solidFill>
                  <a:srgbClr val="FF0000"/>
                </a:solidFill>
                <a:latin typeface="黑体" panose="02010609060101010101" charset="-122"/>
              </a:rPr>
              <a:t>二、</a:t>
            </a:r>
            <a:r>
              <a:rPr lang="zh-CN" altLang="zh-CN" sz="1800" smtClean="0">
                <a:solidFill>
                  <a:srgbClr val="FF0000"/>
                </a:solidFill>
                <a:latin typeface="黑体" panose="02010609060101010101" charset="-122"/>
              </a:rPr>
              <a:t>项链</a:t>
            </a:r>
            <a:endParaRPr lang="zh-CN" altLang="zh-CN" sz="1800" smtClean="0">
              <a:solidFill>
                <a:srgbClr val="FF0000"/>
              </a:solidFill>
              <a:latin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1800" smtClean="0">
                <a:solidFill>
                  <a:srgbClr val="7030A0"/>
                </a:solidFill>
                <a:latin typeface="黑体" panose="02010609060101010101" charset="-122"/>
              </a:rPr>
              <a:t>1</a:t>
            </a:r>
            <a:r>
              <a:rPr lang="zh-CN" altLang="en-US" sz="1800" smtClean="0">
                <a:solidFill>
                  <a:srgbClr val="7030A0"/>
                </a:solidFill>
                <a:latin typeface="黑体" panose="02010609060101010101" charset="-122"/>
              </a:rPr>
              <a:t>、项链的起源</a:t>
            </a:r>
            <a:endParaRPr lang="en-US" altLang="zh-CN" sz="1800" smtClean="0">
              <a:solidFill>
                <a:srgbClr val="7030A0"/>
              </a:solidFill>
              <a:latin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800" smtClean="0">
                <a:latin typeface="黑体" panose="02010609060101010101" charset="-122"/>
                <a:ea typeface="华文楷体"/>
                <a:cs typeface="华文楷体"/>
              </a:rPr>
              <a:t>项链最早源于原始社会母系氏族向父系氏族转变时期的</a:t>
            </a:r>
            <a:r>
              <a:rPr lang="zh-CN" altLang="en-US" sz="180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1800" smtClean="0">
                <a:latin typeface="黑体" panose="02010609060101010101" charset="-122"/>
                <a:ea typeface="华文楷体"/>
                <a:cs typeface="华文楷体"/>
              </a:rPr>
              <a:t>抢劫婚</a:t>
            </a:r>
            <a:r>
              <a:rPr lang="zh-CN" altLang="en-US" sz="1800" smtClean="0"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1800" smtClean="0">
                <a:latin typeface="黑体" panose="02010609060101010101" charset="-122"/>
                <a:ea typeface="华文楷体"/>
                <a:cs typeface="华文楷体"/>
              </a:rPr>
              <a:t>风俗。当时妇女社会地位逐渐下降，男子在经济上地位逐渐提高。在从夫居制度的形成过程中，男子往往掠夺其他部落妇女或把战争中俘获的女子作为妻子。为了防止这些妇女趁战乱或夜间逃走，胜利者往往用一根形似项链的金属丝或绳子套住女性的脖子。在从夫居制度确立之后，有些地方还保留了这种习俗，只是在已缔结婚约的前提下进行，把</a:t>
            </a:r>
            <a:r>
              <a:rPr lang="zh-CN" altLang="en-US" sz="1800" smtClean="0">
                <a:latin typeface="华文楷体"/>
                <a:ea typeface="华文楷体"/>
                <a:cs typeface="华文楷体"/>
              </a:rPr>
              <a:t>“</a:t>
            </a:r>
            <a:r>
              <a:rPr lang="zh-CN" altLang="en-US" sz="1800" smtClean="0">
                <a:latin typeface="黑体" panose="02010609060101010101" charset="-122"/>
                <a:ea typeface="华文楷体"/>
                <a:cs typeface="华文楷体"/>
              </a:rPr>
              <a:t>抢</a:t>
            </a:r>
            <a:r>
              <a:rPr lang="zh-CN" altLang="en-US" sz="1800" smtClean="0">
                <a:latin typeface="华文楷体"/>
                <a:ea typeface="华文楷体"/>
                <a:cs typeface="华文楷体"/>
              </a:rPr>
              <a:t>”</a:t>
            </a:r>
            <a:r>
              <a:rPr lang="zh-CN" altLang="en-US" sz="1800" smtClean="0">
                <a:latin typeface="黑体" panose="02010609060101010101" charset="-122"/>
                <a:ea typeface="华文楷体"/>
                <a:cs typeface="华文楷体"/>
              </a:rPr>
              <a:t>作为婚礼的一种形式，那些套在脖子上的金属丝或绳子也演变成项链，成为一种婚约的信物。</a:t>
            </a:r>
            <a:endParaRPr lang="en-US" altLang="zh-CN" sz="1800" smtClean="0">
              <a:latin typeface="黑体" panose="02010609060101010101" charset="-122"/>
              <a:ea typeface="华文楷体"/>
              <a:cs typeface="华文楷体"/>
            </a:endParaRPr>
          </a:p>
        </p:txBody>
      </p:sp>
      <p:pic>
        <p:nvPicPr>
          <p:cNvPr id="38915" name="内容占位符 4" descr="d11136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0" y="1700213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zh-CN" i="1" smtClean="0">
                <a:solidFill>
                  <a:srgbClr val="FF0000"/>
                </a:solidFill>
              </a:rPr>
              <a:t>饰品佩戴礼仪</a:t>
            </a:r>
            <a:endParaRPr lang="zh-CN" altLang="en-US" i="1" smtClean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600" smtClean="0">
                <a:solidFill>
                  <a:srgbClr val="7030A0"/>
                </a:solidFill>
                <a:latin typeface="黑体" panose="02010609060101010101" charset="-122"/>
              </a:rPr>
              <a:t>2</a:t>
            </a:r>
            <a:r>
              <a:rPr lang="zh-CN" altLang="en-US" sz="1600" smtClean="0">
                <a:solidFill>
                  <a:srgbClr val="7030A0"/>
                </a:solidFill>
                <a:latin typeface="黑体" panose="02010609060101010101" charset="-122"/>
              </a:rPr>
              <a:t>、项链的佩戴</a:t>
            </a:r>
            <a:endParaRPr lang="en-US" altLang="zh-CN" sz="1600" smtClean="0">
              <a:solidFill>
                <a:srgbClr val="7030A0"/>
              </a:solidFill>
              <a:latin typeface="黑体" panose="02010609060101010101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1600" b="1" smtClean="0"/>
              <a:t>要注意款式对路，尺寸准确。</a:t>
            </a:r>
            <a:r>
              <a:rPr lang="zh-CN" altLang="zh-CN" sz="1600" smtClean="0"/>
              <a:t>一般说来，体型较胖、脖子较短的人应选佩较长而细的项链；相反，身材苗条修长、脖子细长的人则最好选佩宽粗一些的短项链，造成视错觉以弥补颈项美感之不足。</a:t>
            </a:r>
            <a:endParaRPr lang="zh-CN" altLang="en-US" sz="1600" smtClean="0"/>
          </a:p>
          <a:p>
            <a:pPr>
              <a:lnSpc>
                <a:spcPct val="80000"/>
              </a:lnSpc>
            </a:pPr>
            <a:r>
              <a:rPr lang="zh-CN" altLang="en-US" sz="1600" b="1" smtClean="0"/>
              <a:t>要考虑与服饰配合装饰效果，。</a:t>
            </a:r>
            <a:r>
              <a:rPr lang="zh-CN" altLang="en-US" sz="1600" smtClean="0"/>
              <a:t>不同质料与不同服装款式相匹配时会产生不同的效果，如果穿着红色西装套裙，配上一根金项链，显得热情洋溢，适合出席喜庆宴席等场合；如果穿天蓝色涤纶乔其纱连衣裙，配上一根银项链，会显得温柔开朗，妩媚多姿；有时在紧身的运动裙服上，配上一根金项链，也会使你更加轻盈活泼；如果穿上一件淡绿色和白色小花相间的涤纶乔其纱衣裙，配上一跟银白色珍珠项链，会使你充满明朗凉爽的气息；如果穿上一身洁白色的配上红色的珠链，将显得更加俏丽而富魅力。</a:t>
            </a:r>
            <a:endParaRPr lang="zh-CN" altLang="en-US" sz="1600" smtClean="0"/>
          </a:p>
          <a:p>
            <a:pPr>
              <a:lnSpc>
                <a:spcPct val="80000"/>
              </a:lnSpc>
            </a:pPr>
            <a:endParaRPr lang="zh-CN" altLang="en-US" sz="1100" smtClean="0"/>
          </a:p>
          <a:p>
            <a:endParaRPr lang="zh-CN" altLang="en-US" sz="2800" smtClean="0"/>
          </a:p>
        </p:txBody>
      </p:sp>
      <p:sp>
        <p:nvSpPr>
          <p:cNvPr id="5939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686300"/>
          </a:xfrm>
        </p:spPr>
        <p:txBody>
          <a:bodyPr/>
          <a:lstStyle/>
          <a:p>
            <a:endParaRPr lang="zh-CN" altLang="en-US" sz="2800" smtClean="0"/>
          </a:p>
        </p:txBody>
      </p:sp>
      <p:pic>
        <p:nvPicPr>
          <p:cNvPr id="59401" name="Picture 9" descr="dde44948980a2cb934d857cbc560ebb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6463" y="1412875"/>
            <a:ext cx="3665537" cy="489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zh-CN" i="1" smtClean="0">
                <a:solidFill>
                  <a:srgbClr val="FF0000"/>
                </a:solidFill>
              </a:rPr>
              <a:t>饰品佩戴礼仪</a:t>
            </a:r>
            <a:endParaRPr lang="zh-CN" altLang="en-US" i="1" smtClean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400" smtClean="0"/>
              <a:t>三、</a:t>
            </a:r>
            <a:r>
              <a:rPr lang="zh-CN" altLang="en-US" sz="2400" b="1" smtClean="0"/>
              <a:t>手镯和手链</a:t>
            </a:r>
            <a:endParaRPr lang="zh-CN" altLang="en-US" sz="2400" smtClean="0"/>
          </a:p>
          <a:p>
            <a:pPr>
              <a:lnSpc>
                <a:spcPct val="80000"/>
              </a:lnSpc>
            </a:pPr>
            <a:r>
              <a:rPr lang="zh-CN" altLang="en-US" sz="2400" smtClean="0"/>
              <a:t>手镯和手链的戴法有所不同。手镯一般可以戴一只，也可同时戴两只。戴一只时，通常戴在左手腕上；戴两只时，可一腕一只，也可同时戴在左手上。男士一般不戴手镯。手链男女均可佩戴，但仅限戴一条且戴于左手腕。一只手同时戴两条、双手同时戴手链，手链手镯同时戴，都不适宜。另外，手表与手镯、手链也不能戴在一只手上。</a:t>
            </a:r>
            <a:endParaRPr lang="zh-CN" altLang="en-US" sz="2400" smtClean="0"/>
          </a:p>
        </p:txBody>
      </p:sp>
      <p:sp>
        <p:nvSpPr>
          <p:cNvPr id="5120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zh-CN" altLang="en-US" sz="2400" smtClean="0"/>
          </a:p>
        </p:txBody>
      </p:sp>
      <p:pic>
        <p:nvPicPr>
          <p:cNvPr id="51207" name="Picture 7" descr="F144865x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7900" y="1628775"/>
            <a:ext cx="2232025" cy="2232025"/>
          </a:xfrm>
          <a:prstGeom prst="rect">
            <a:avLst/>
          </a:prstGeom>
          <a:noFill/>
        </p:spPr>
      </p:pic>
      <p:pic>
        <p:nvPicPr>
          <p:cNvPr id="51209" name="Picture 9" descr="39faa2194a2c5dc01efb14338376_500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716338"/>
            <a:ext cx="2376488" cy="237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zh-CN" i="1" smtClean="0">
                <a:solidFill>
                  <a:srgbClr val="FF0000"/>
                </a:solidFill>
              </a:rPr>
              <a:t>饰品佩戴礼仪</a:t>
            </a:r>
            <a:endParaRPr lang="zh-CN" altLang="en-US" i="1" smtClean="0">
              <a:solidFill>
                <a:srgbClr val="FF0000"/>
              </a:solidFill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1800" b="1" smtClean="0"/>
              <a:t>（三）耳环（耳饰）</a:t>
            </a:r>
            <a:endParaRPr lang="zh-CN" altLang="en-US" sz="1800" smtClean="0"/>
          </a:p>
          <a:p>
            <a:pPr>
              <a:lnSpc>
                <a:spcPct val="80000"/>
              </a:lnSpc>
            </a:pPr>
            <a:r>
              <a:rPr lang="zh-CN" altLang="en-US" sz="1800" smtClean="0"/>
              <a:t>又称耳坠，是戴在耳朵的饰品，古代又称珥、珰。大部分耳环都是金属的，有些可能是石头、木、或其他相似的硬物料。</a:t>
            </a:r>
            <a:endParaRPr lang="zh-CN" altLang="en-US" sz="1800" smtClean="0"/>
          </a:p>
          <a:p>
            <a:pPr>
              <a:lnSpc>
                <a:spcPct val="80000"/>
              </a:lnSpc>
            </a:pPr>
            <a:r>
              <a:rPr lang="zh-CN" altLang="en-US" sz="1800" smtClean="0"/>
              <a:t>相传古代有一位害眼病的姑娘，不久双目失明了。后来，她幸遇一位名医，名医认为她可以复明。在征得姑娘的同意后，拿起闪闪发光的银针在她两侧耳垂中各刺一银针后，奇迹出现了，姑娘重见光明。姑娘非常感激，于是请银匠精制一对耳环戴在耳上，以示永不忘记名医之恩。当姑娘戴上银耳环后，她日益眉清目秀，并逢人传诵名医的声名。穿耳戴环能明目的奇迹相继传开以后，许多富裕人家的姑娘和妇女都纷纷穿耳戴环，并流传至今，成为高贵身份的象征。</a:t>
            </a:r>
            <a:endParaRPr lang="zh-CN" altLang="en-US" sz="1800" b="1" smtClean="0"/>
          </a:p>
        </p:txBody>
      </p:sp>
      <p:sp>
        <p:nvSpPr>
          <p:cNvPr id="5325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zh-CN" altLang="en-US" sz="1800" smtClean="0"/>
          </a:p>
        </p:txBody>
      </p:sp>
      <p:pic>
        <p:nvPicPr>
          <p:cNvPr id="53257" name="Picture 9" descr="2011070701525589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32363" y="1557338"/>
            <a:ext cx="3403600" cy="453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altLang="zh-CN" b="1" dirty="0" smtClean="0"/>
            </a:br>
            <a:r>
              <a:rPr lang="zh-CN" altLang="zh-CN" b="1" i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着装</a:t>
            </a:r>
            <a:r>
              <a:rPr lang="zh-CN" altLang="en-US" b="1" i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的基本</a:t>
            </a:r>
            <a:r>
              <a:rPr lang="zh-CN" altLang="zh-CN" b="1" i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原则</a:t>
            </a:r>
            <a:br>
              <a:rPr lang="zh-CN" altLang="zh-CN" i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i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en-US" sz="3400" b="1" dirty="0" smtClean="0">
                <a:solidFill>
                  <a:srgbClr val="FF0000"/>
                </a:solidFill>
              </a:rPr>
              <a:t>一</a:t>
            </a:r>
            <a:r>
              <a:rPr lang="zh-CN" altLang="zh-CN" sz="3400" b="1" dirty="0" smtClean="0">
                <a:solidFill>
                  <a:srgbClr val="FF0000"/>
                </a:solidFill>
              </a:rPr>
              <a:t>、和谐得体原则</a:t>
            </a:r>
            <a:endParaRPr lang="zh-CN" altLang="zh-CN" sz="34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900" dirty="0" smtClean="0"/>
              <a:t>1</a:t>
            </a:r>
            <a:r>
              <a:rPr lang="zh-CN" altLang="en-US" sz="2900" dirty="0" smtClean="0"/>
              <a:t>、</a:t>
            </a:r>
            <a:r>
              <a:rPr lang="zh-CN" altLang="zh-CN" sz="2900" dirty="0" smtClean="0"/>
              <a:t>无论何种服装穿在身上都必须保持整洁，这是最起码的服饰礼仪。再高档的服装，如果污迹斑斑，随意乱套在身上就会贻笑大方。</a:t>
            </a:r>
            <a:endParaRPr lang="zh-CN" altLang="zh-CN" sz="29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900" dirty="0" smtClean="0"/>
              <a:t>2</a:t>
            </a:r>
            <a:r>
              <a:rPr lang="zh-CN" altLang="en-US" sz="2900" dirty="0" smtClean="0"/>
              <a:t>、</a:t>
            </a:r>
            <a:r>
              <a:rPr lang="zh-CN" altLang="zh-CN" sz="2900" dirty="0" smtClean="0"/>
              <a:t>根据自身的特点和气质选择合适的服装，突出个性，又要顾及共性。</a:t>
            </a:r>
            <a:endParaRPr lang="zh-CN" altLang="zh-CN" sz="29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900" dirty="0" smtClean="0"/>
              <a:t>3</a:t>
            </a:r>
            <a:r>
              <a:rPr lang="zh-CN" altLang="en-US" sz="2900" dirty="0" smtClean="0"/>
              <a:t>、</a:t>
            </a:r>
            <a:r>
              <a:rPr lang="zh-CN" altLang="zh-CN" sz="2900" dirty="0" smtClean="0"/>
              <a:t>讲究协调：着装要与年龄相协调；着装要与体型相协调；着装要与肤色相协调；着装要与职业身份相协调； 着装要与环境场合相协调。</a:t>
            </a:r>
            <a:endParaRPr lang="zh-CN" altLang="zh-CN" sz="29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en-US" sz="3400" b="1" dirty="0" smtClean="0">
                <a:solidFill>
                  <a:srgbClr val="FF0000"/>
                </a:solidFill>
              </a:rPr>
              <a:t>二</a:t>
            </a:r>
            <a:r>
              <a:rPr lang="zh-CN" altLang="zh-CN" sz="3400" b="1" dirty="0" smtClean="0">
                <a:solidFill>
                  <a:srgbClr val="FF0000"/>
                </a:solidFill>
              </a:rPr>
              <a:t>、</a:t>
            </a:r>
            <a:r>
              <a:rPr lang="en-US" altLang="zh-CN" sz="3400" b="1" dirty="0" smtClean="0">
                <a:solidFill>
                  <a:srgbClr val="FF0000"/>
                </a:solidFill>
              </a:rPr>
              <a:t>TPO</a:t>
            </a:r>
            <a:r>
              <a:rPr lang="zh-CN" altLang="zh-CN" sz="3400" b="1" dirty="0" smtClean="0">
                <a:solidFill>
                  <a:srgbClr val="FF0000"/>
                </a:solidFill>
              </a:rPr>
              <a:t>服饰三原则</a:t>
            </a:r>
            <a:endParaRPr lang="zh-CN" altLang="zh-CN" sz="34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900" dirty="0" smtClean="0"/>
              <a:t>T (Time)</a:t>
            </a:r>
            <a:r>
              <a:rPr lang="zh-CN" altLang="zh-CN" sz="2900" dirty="0" smtClean="0"/>
              <a:t>表示时间，即穿着要应时。要考虑早、中、晚的区别；要考虑不同季节；还要考虑时代特色。</a:t>
            </a:r>
            <a:endParaRPr lang="zh-CN" altLang="zh-CN" sz="29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900" dirty="0" smtClean="0"/>
              <a:t>P (Place)</a:t>
            </a:r>
            <a:r>
              <a:rPr lang="zh-CN" altLang="zh-CN" sz="2900" dirty="0" smtClean="0"/>
              <a:t>表示场合，即穿着要应地，如家居和工作时应穿不同的衣服。</a:t>
            </a:r>
            <a:endParaRPr lang="zh-CN" altLang="zh-CN" sz="29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900" dirty="0" smtClean="0"/>
              <a:t>O (Object)</a:t>
            </a:r>
            <a:r>
              <a:rPr lang="zh-CN" altLang="zh-CN" sz="2900" dirty="0" smtClean="0"/>
              <a:t>表示着装者着装目的，即穿着要应己。要根据自己不同的着装目的来确定服装的款式和色彩。如应聘、应试时应穿西服和套装，颜色应素雅，如黑色、深蓝色、深灰色等，以示庄重、规矩，给人成熟、稳重、干练、利落的印象。</a:t>
            </a:r>
            <a:endParaRPr lang="zh-CN" altLang="zh-CN" sz="29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t017adbfb35cd63ed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045" y="1328420"/>
            <a:ext cx="2980690" cy="479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zh-CN" i="1" smtClean="0">
                <a:solidFill>
                  <a:srgbClr val="FF0000"/>
                </a:solidFill>
              </a:rPr>
              <a:t>饰品佩戴礼仪</a:t>
            </a:r>
            <a:endParaRPr lang="zh-CN" altLang="en-US" i="1" smtClean="0">
              <a:solidFill>
                <a:srgbClr val="FF0000"/>
              </a:solidFill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1600" b="1" smtClean="0"/>
              <a:t>如何搭配耳环呢？</a:t>
            </a:r>
            <a:endParaRPr lang="zh-CN" altLang="en-US" sz="1600" b="1" smtClean="0"/>
          </a:p>
          <a:p>
            <a:pPr>
              <a:lnSpc>
                <a:spcPct val="80000"/>
              </a:lnSpc>
            </a:pPr>
            <a:r>
              <a:rPr lang="en-US" altLang="zh-CN" sz="1600" b="1" smtClean="0"/>
              <a:t>1</a:t>
            </a:r>
            <a:r>
              <a:rPr lang="zh-CN" altLang="en-US" sz="1600" b="1" smtClean="0"/>
              <a:t>、根据肤色选耳饰。</a:t>
            </a:r>
            <a:r>
              <a:rPr lang="zh-CN" altLang="en-US" sz="1600" smtClean="0"/>
              <a:t>耳饰的色彩应与肤色互相陪衬，肤色较暗的人不宜佩戴色彩过于饱和、明亮、鲜艳的彩色宝石类或者水晶类的耳饰，建议选择质感和色彩相对柔和的例如珍珠耳饰比较适合。而皮肤白嫩的女士，假如佩戴暗色系耳饰，更能衬托肤色的光彩。此外，耳饰的色彩还应与着装色彩相得益彰：同色系搭配可产生和谐的美感，反差比较大的色彩搭配假如恰如其分，也会有富于变化的动感。 　　</a:t>
            </a:r>
            <a:endParaRPr lang="zh-CN" altLang="en-US" sz="1600" b="1" smtClean="0"/>
          </a:p>
          <a:p>
            <a:pPr>
              <a:lnSpc>
                <a:spcPct val="80000"/>
              </a:lnSpc>
            </a:pPr>
            <a:r>
              <a:rPr lang="en-US" altLang="zh-CN" sz="1600" b="1" smtClean="0"/>
              <a:t>2</a:t>
            </a:r>
            <a:r>
              <a:rPr lang="zh-CN" altLang="en-US" sz="1600" b="1" smtClean="0"/>
              <a:t>、根据脸型的不同选择耳饰。</a:t>
            </a:r>
            <a:r>
              <a:rPr lang="zh-CN" altLang="en-US" sz="1600" smtClean="0"/>
              <a:t>脸型一般要和耳环的形状成反比。圆脸的人戴垂吊式、链式耳环能起到脸型拉长的作用，不要戴极小型的耳环，那会使整个脸看起来更大。方脸的人须以圆形饰物来 “缓和”棱角，如中等圈形耳环、扇形耳环等，但千万不要再选择方形的饰物，也别戴摇摆的长形耳坠，以免脸显得更长。倒三角形脸的人应选择上窄下宽型，如三角形、梨形的耳环，使下颏略微显宽。</a:t>
            </a:r>
            <a:endParaRPr lang="zh-CN" altLang="en-US" sz="1600" b="1" smtClean="0"/>
          </a:p>
          <a:p>
            <a:pPr>
              <a:lnSpc>
                <a:spcPct val="80000"/>
              </a:lnSpc>
            </a:pPr>
            <a:r>
              <a:rPr lang="en-US" altLang="zh-CN" sz="1600" b="1" smtClean="0"/>
              <a:t>3</a:t>
            </a:r>
            <a:r>
              <a:rPr lang="zh-CN" altLang="en-US" sz="1600" b="1" smtClean="0"/>
              <a:t>、耳饰要与年龄、个性和身份相符。</a:t>
            </a:r>
            <a:r>
              <a:rPr lang="zh-CN" altLang="en-US" sz="1600" smtClean="0"/>
              <a:t>上班时可佩戴简洁的耳饰搭配套装，要非凡注重镶工，工太粗，会降低耳环的价值感。夸张的几何图形、粗犷的木质耳环、吉卜赛式的巨型圆环很有野性味道，与休闲类的牛仔衣、茄克相匹配，可使人富有豪放的现代感。佩戴耳环还应与年龄相协调，年轻的少女宜戴多边形等造型感、动感较强的耳钉、耳环，以塑造布满青春活力、朝气蓬勃的形象，对于制造耳环的材料，不一定要太过苛求。而中年女性一定要佩戴有质感的珠宝类耳饰，品质上乘的观感远比造型的出位独特更加重要。</a:t>
            </a:r>
            <a:endParaRPr lang="zh-CN" altLang="en-US" sz="1600" smtClean="0"/>
          </a:p>
          <a:p>
            <a:pPr>
              <a:lnSpc>
                <a:spcPct val="80000"/>
              </a:lnSpc>
            </a:pPr>
            <a:r>
              <a:rPr lang="zh-CN" altLang="en-US" sz="1600" smtClean="0">
                <a:solidFill>
                  <a:srgbClr val="FF0000"/>
                </a:solidFill>
              </a:rPr>
              <a:t>正式场合，应避免戴发光、发亮、发声的耳环。</a:t>
            </a:r>
            <a:endParaRPr lang="zh-CN" altLang="en-US" sz="160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zh-CN" alt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FF0000"/>
                </a:solidFill>
              </a:rPr>
              <a:t>男士西装礼仪</a:t>
            </a:r>
            <a:endParaRPr lang="zh-CN" altLang="en-US" i="1" smtClean="0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en-US" sz="5600" dirty="0" smtClean="0">
                <a:solidFill>
                  <a:srgbClr val="FF0000"/>
                </a:solidFill>
              </a:rPr>
              <a:t>一、</a:t>
            </a:r>
            <a:r>
              <a:rPr lang="zh-CN" altLang="zh-CN" sz="5600" dirty="0" smtClean="0">
                <a:solidFill>
                  <a:srgbClr val="FF0000"/>
                </a:solidFill>
              </a:rPr>
              <a:t>穿西装的基本要求</a:t>
            </a:r>
            <a:endParaRPr lang="zh-CN" altLang="zh-CN" sz="56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5600" b="1" dirty="0" smtClean="0"/>
              <a:t>1</a:t>
            </a:r>
            <a:r>
              <a:rPr lang="zh-CN" altLang="zh-CN" sz="5600" b="1" dirty="0" smtClean="0"/>
              <a:t>、挺括、整洁、合体</a:t>
            </a:r>
            <a:endParaRPr lang="en-US" altLang="zh-CN" sz="5600" b="1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sz="5600" dirty="0" smtClean="0"/>
              <a:t>西服领子应紧贴衬衫领口且低于衬衫领口</a:t>
            </a:r>
            <a:r>
              <a:rPr lang="en-US" altLang="zh-CN" sz="5600" dirty="0" smtClean="0"/>
              <a:t>1-2</a:t>
            </a:r>
            <a:r>
              <a:rPr lang="zh-CN" altLang="zh-CN" sz="5600" dirty="0" smtClean="0"/>
              <a:t>厘米；上衣长度宜于垂下手臂时与虎口持平，袖长至手腕，胸围以穿一件厚“</a:t>
            </a:r>
            <a:r>
              <a:rPr lang="en-US" altLang="zh-CN" sz="5600" dirty="0" smtClean="0"/>
              <a:t>V</a:t>
            </a:r>
            <a:r>
              <a:rPr lang="zh-CN" altLang="zh-CN" sz="5600" dirty="0" smtClean="0"/>
              <a:t>”字领羊毛衫后松紧度适宜为好；上衣的下摆与地面平行；裤子要烫出裤线，裤长以裤脚接触脚背为妥。</a:t>
            </a:r>
            <a:endParaRPr lang="zh-CN" altLang="zh-CN" sz="56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5600" b="1" dirty="0" smtClean="0"/>
              <a:t>2</a:t>
            </a:r>
            <a:r>
              <a:rPr lang="zh-CN" altLang="zh-CN" sz="5600" b="1" dirty="0" smtClean="0"/>
              <a:t>、选好颜色和图案</a:t>
            </a:r>
            <a:endParaRPr lang="en-US" altLang="zh-CN" sz="5600" b="1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sz="5600" dirty="0" smtClean="0"/>
              <a:t>在商务场合，西服色彩应该庄重、正统，其首选颜色首推藏蓝色，此外是灰色和棕色和黑色。越是正规的场合，越讲究穿单色系的西服。</a:t>
            </a:r>
            <a:endParaRPr lang="zh-CN" altLang="zh-CN" sz="56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sz="5600" dirty="0" smtClean="0"/>
              <a:t>上乘西装的特征之一，就是没有任何图案。唯一的例外是，男士可选择以“牙签呢”缝制的竖条纹的西装，且以条纹细密者为佳。在着装异常讲究的欧洲国家里，男士最体面的西装，往往就是深灰色、条纹细密的竖条纹西装。</a:t>
            </a:r>
            <a:endParaRPr lang="zh-CN" altLang="zh-CN" sz="56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sz="5600" dirty="0" smtClean="0"/>
              <a:t>在正式场合，穿西装、制服要坚持</a:t>
            </a:r>
            <a:r>
              <a:rPr lang="zh-CN" altLang="en-US" sz="5600" dirty="0" smtClean="0">
                <a:solidFill>
                  <a:srgbClr val="FF0000"/>
                </a:solidFill>
              </a:rPr>
              <a:t>“</a:t>
            </a:r>
            <a:r>
              <a:rPr lang="zh-CN" altLang="zh-CN" sz="5600" dirty="0" smtClean="0">
                <a:solidFill>
                  <a:srgbClr val="FF0000"/>
                </a:solidFill>
              </a:rPr>
              <a:t>三色</a:t>
            </a:r>
            <a:r>
              <a:rPr lang="zh-CN" altLang="en-US" sz="5600" dirty="0" smtClean="0">
                <a:solidFill>
                  <a:srgbClr val="FF0000"/>
                </a:solidFill>
              </a:rPr>
              <a:t>”</a:t>
            </a:r>
            <a:r>
              <a:rPr lang="zh-CN" altLang="zh-CN" sz="5600" dirty="0" smtClean="0"/>
              <a:t>原则，即身上的颜色不能超过三种颜色或者三种色系（皮鞋、皮包、皮带应为一个颜色或者色系）。</a:t>
            </a:r>
            <a:endParaRPr lang="zh-CN" altLang="zh-CN" sz="56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zh-CN" altLang="en-US" sz="4800" dirty="0"/>
          </a:p>
        </p:txBody>
      </p:sp>
      <p:sp>
        <p:nvSpPr>
          <p:cNvPr id="2" name="内容占位符 1"/>
          <p:cNvSpPr/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cf1bc61a60f342bda27ee6d0e96c35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1417320"/>
            <a:ext cx="3807460" cy="5169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FF0000"/>
                </a:solidFill>
              </a:rPr>
              <a:t>男士西装礼仪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b="1" dirty="0" smtClean="0"/>
              <a:t>3</a:t>
            </a:r>
            <a:r>
              <a:rPr lang="zh-CN" altLang="zh-CN" b="1" dirty="0" smtClean="0"/>
              <a:t>、选好西装的款式。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dirty="0" smtClean="0"/>
              <a:t>（</a:t>
            </a:r>
            <a:r>
              <a:rPr lang="en-US" altLang="zh-CN" dirty="0" smtClean="0"/>
              <a:t>1</a:t>
            </a:r>
            <a:r>
              <a:rPr lang="zh-CN" altLang="zh-CN" dirty="0" smtClean="0"/>
              <a:t>）按照西装件数分：可分为单件西装和套装西装</a:t>
            </a:r>
            <a:r>
              <a:rPr lang="zh-CN" altLang="en-US" dirty="0" smtClean="0"/>
              <a:t>；</a:t>
            </a:r>
            <a:r>
              <a:rPr lang="zh-CN" altLang="zh-CN" dirty="0" smtClean="0"/>
              <a:t>套装又可分为两件套和三件套</a:t>
            </a:r>
            <a:r>
              <a:rPr lang="zh-CN" altLang="en-US" dirty="0" smtClean="0"/>
              <a:t>。</a:t>
            </a:r>
            <a:r>
              <a:rPr lang="zh-CN" altLang="zh-CN" dirty="0" smtClean="0"/>
              <a:t>男士在正式场合必须穿西装套装。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dirty="0" smtClean="0"/>
              <a:t>传统看法认为，三件套最正规、最经典，也更加正规，在参加高层次的商务活动时，以三件套西装为好。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dirty="0" smtClean="0"/>
              <a:t>（</a:t>
            </a:r>
            <a:r>
              <a:rPr lang="en-US" altLang="zh-CN" dirty="0" smtClean="0"/>
              <a:t>2</a:t>
            </a:r>
            <a:r>
              <a:rPr lang="zh-CN" altLang="zh-CN" dirty="0" smtClean="0"/>
              <a:t>）按照款式分：主要可分为单排扣、双排扣两大类。单排扣通常有一粒扣、两粒扣和三粒扣之分。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kumimoji="1" lang="en-US" altLang="zh-CN" b="1" dirty="0" smtClean="0"/>
              <a:t>4</a:t>
            </a:r>
            <a:r>
              <a:rPr kumimoji="1" lang="zh-CN" altLang="en-US" b="1" dirty="0" smtClean="0"/>
              <a:t>、扣好扣子</a:t>
            </a:r>
            <a:endParaRPr kumimoji="1" lang="en-US" altLang="zh-CN" b="1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kumimoji="1" lang="zh-CN" altLang="en-US" dirty="0" smtClean="0"/>
              <a:t>单粒扣：可扣可不扣；</a:t>
            </a:r>
            <a:endParaRPr kumimoji="1" lang="en-US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kumimoji="1" lang="zh-CN" altLang="en-US" dirty="0" smtClean="0">
                <a:latin typeface="+mn-ea"/>
              </a:rPr>
              <a:t>双粒扣：扣上面一粒；</a:t>
            </a:r>
            <a:endParaRPr kumimoji="1" lang="en-US" altLang="zh-CN" dirty="0" smtClean="0">
              <a:latin typeface="+mn-ea"/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kumimoji="1" lang="zh-CN" altLang="en-US" dirty="0" smtClean="0">
                <a:latin typeface="+mn-ea"/>
              </a:rPr>
              <a:t>三粒扣：扣上面两粒或中间一粒；</a:t>
            </a:r>
            <a:endParaRPr kumimoji="1" lang="en-US" altLang="zh-CN" dirty="0" smtClean="0">
              <a:latin typeface="+mn-ea"/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kumimoji="1" lang="zh-CN" altLang="en-US" dirty="0" smtClean="0">
                <a:latin typeface="+mn-ea"/>
              </a:rPr>
              <a:t>多粒扣：扣上面三粒或扣中间一粒；</a:t>
            </a:r>
            <a:endParaRPr kumimoji="1" lang="en-US" altLang="zh-CN" dirty="0" smtClean="0">
              <a:latin typeface="+mn-ea"/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kumimoji="1" lang="zh-CN" altLang="en-US" dirty="0" smtClean="0">
                <a:latin typeface="+mn-ea"/>
              </a:rPr>
              <a:t>双排扣：一般全要扣上。</a:t>
            </a:r>
            <a:endParaRPr lang="en-US" altLang="zh-CN" dirty="0" smtClean="0">
              <a:latin typeface="+mn-ea"/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b="1" dirty="0" smtClean="0"/>
              <a:t>5</a:t>
            </a:r>
            <a:r>
              <a:rPr lang="zh-CN" altLang="en-US" b="1" dirty="0" smtClean="0"/>
              <a:t>、</a:t>
            </a:r>
            <a:r>
              <a:rPr lang="zh-CN" altLang="zh-CN" b="1" dirty="0" smtClean="0"/>
              <a:t>用好口袋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dirty="0" smtClean="0"/>
              <a:t>西装外套上的口袋只是装饰性的，一般不装东西，以保持平整挺拔。左胸的口袋，也只可插鲜花或手帕饰。三角形、三尖形、双尖形、花瓣式等形状的手帕，能使男士平添风度。切忌把钢笔、记事本等装在左胸外口袋，这些小物品可放在外套左右胸内侧口袋里。裤袋亦最好不要装物，以使臀围合适。另外西装两侧的口袋一般是被缝上的，切不可拆开放东西，以保持西装形状的美观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en-US" dirty="0"/>
          </a:p>
        </p:txBody>
      </p:sp>
      <p:pic>
        <p:nvPicPr>
          <p:cNvPr id="17411" name="Picture 6" descr="http://www.liyipeixun.org/uploads/allimg/110316/1_110316171913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76825" y="1700213"/>
            <a:ext cx="29289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内容占位符 17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68825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FF0000"/>
                </a:solidFill>
              </a:rPr>
              <a:t>男士西装礼仪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900" b="1" dirty="0" smtClean="0"/>
              <a:t>6</a:t>
            </a:r>
            <a:r>
              <a:rPr lang="zh-CN" altLang="en-US" sz="2900" b="1" dirty="0" smtClean="0"/>
              <a:t>、</a:t>
            </a:r>
            <a:r>
              <a:rPr lang="zh-CN" altLang="zh-CN" sz="2900" b="1" dirty="0" smtClean="0"/>
              <a:t>穿好鞋</a:t>
            </a:r>
            <a:endParaRPr lang="zh-CN" altLang="zh-CN" sz="29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sz="2900" dirty="0" smtClean="0"/>
              <a:t>“西装革履”，意味着穿西装一定要配皮鞋，</a:t>
            </a:r>
            <a:r>
              <a:rPr lang="zh-CN" altLang="zh-CN" sz="2900" dirty="0" smtClean="0">
                <a:sym typeface="+mn-ea"/>
              </a:rPr>
              <a:t>而且皮鞋要擦亮，</a:t>
            </a:r>
            <a:r>
              <a:rPr lang="zh-CN" altLang="zh-CN" sz="2900" dirty="0" smtClean="0"/>
              <a:t>千万不要穿凉鞋、布鞋、旅游鞋等。黑色皮鞋可配各种颜色的西服，其他色彩的皮鞋要与西服的颜色相同或接近才能相配。</a:t>
            </a:r>
            <a:endParaRPr lang="zh-CN" altLang="zh-CN" sz="29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900" b="1" dirty="0" smtClean="0">
                <a:latin typeface="+mn-ea"/>
              </a:rPr>
              <a:t>7</a:t>
            </a:r>
            <a:r>
              <a:rPr lang="zh-CN" altLang="en-US" sz="2900" b="1" dirty="0" smtClean="0">
                <a:latin typeface="+mn-ea"/>
              </a:rPr>
              <a:t>、配好袜子</a:t>
            </a:r>
            <a:endParaRPr lang="en-US" altLang="zh-CN" sz="2900" b="1" dirty="0" smtClean="0">
              <a:latin typeface="+mn-ea"/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sz="2900" dirty="0" smtClean="0"/>
              <a:t>配袜子也应讲究，不可忽略。袜子的颜色应与皮鞋相同或接近，或者颜色较深，不宜用白袜子配黑皮鞋。男士切忌穿女士常用的肉色丝袜、或者色彩鲜艳的花袜子；宜穿中长筒袜子，这样坐着谈话时不至于露出皮肤甚至腿毛。</a:t>
            </a:r>
            <a:endParaRPr lang="zh-CN" altLang="zh-CN" sz="29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900" b="1" dirty="0" smtClean="0"/>
              <a:t>8</a:t>
            </a:r>
            <a:r>
              <a:rPr lang="zh-CN" altLang="zh-CN" sz="2900" b="1" dirty="0" smtClean="0"/>
              <a:t>、掩住内衣。</a:t>
            </a:r>
            <a:endParaRPr lang="zh-CN" altLang="zh-CN" sz="29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sz="2900" dirty="0" smtClean="0"/>
              <a:t>穿西装时，切忌内衣领高出衬衫，否则不伦不类，有伤大雅。</a:t>
            </a:r>
            <a:endParaRPr lang="en-US" altLang="zh-CN" sz="29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900" b="1" dirty="0" smtClean="0">
                <a:latin typeface="+mn-ea"/>
              </a:rPr>
              <a:t>9</a:t>
            </a:r>
            <a:r>
              <a:rPr lang="zh-CN" altLang="en-US" sz="2900" b="1" dirty="0" smtClean="0">
                <a:latin typeface="+mn-ea"/>
              </a:rPr>
              <a:t>、拆掉商标</a:t>
            </a:r>
            <a:endParaRPr lang="en-US" altLang="zh-CN" sz="2900" b="1" dirty="0" smtClean="0">
              <a:latin typeface="+mn-ea"/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sz="2900" dirty="0" smtClean="0"/>
              <a:t>无论是什么西装，穿上之前切记要拆掉袖口的商标，否则会贻笑大方。</a:t>
            </a:r>
            <a:endParaRPr lang="en-US" altLang="zh-CN" sz="29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2900" b="1" dirty="0" smtClean="0">
                <a:latin typeface="+mn-ea"/>
              </a:rPr>
              <a:t>10</a:t>
            </a:r>
            <a:r>
              <a:rPr lang="zh-CN" altLang="en-US" sz="2900" b="1" dirty="0" smtClean="0">
                <a:latin typeface="+mn-ea"/>
              </a:rPr>
              <a:t>、</a:t>
            </a:r>
            <a:r>
              <a:rPr lang="zh-CN" altLang="zh-CN" sz="2900" b="1" dirty="0" smtClean="0">
                <a:latin typeface="+mn-ea"/>
              </a:rPr>
              <a:t>三点一线</a:t>
            </a:r>
            <a:endParaRPr lang="en-US" altLang="zh-CN" sz="2900" b="1" dirty="0" smtClean="0">
              <a:latin typeface="+mn-ea"/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zh-CN" sz="2900" dirty="0" smtClean="0"/>
              <a:t> 一个衣冠楚楚的男人，他的衬衣领开口、皮带扣和裤子前开口外侧应该在一条线上。 </a:t>
            </a:r>
            <a:endParaRPr lang="zh-CN" altLang="zh-CN" sz="29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en-US" dirty="0"/>
          </a:p>
        </p:txBody>
      </p:sp>
      <p:pic>
        <p:nvPicPr>
          <p:cNvPr id="18435" name="内容占位符 4" descr="131730139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003800" y="1484313"/>
            <a:ext cx="321468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006"/>
          <p:cNvPicPr>
            <a:picLocks noChangeAspect="1" noChangeArrowheads="1"/>
          </p:cNvPicPr>
          <p:nvPr/>
        </p:nvPicPr>
        <p:blipFill>
          <a:blip r:embed="rId1">
            <a:lum bright="10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04800"/>
            <a:ext cx="24574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295275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A008F4"/>
                </a:solidFill>
              </a:rPr>
              <a:t>眼镜</a:t>
            </a:r>
            <a:r>
              <a:rPr lang="zh-CN" altLang="en-US" b="1"/>
              <a:t>   适合脸型镜片</a:t>
            </a:r>
            <a:endParaRPr lang="zh-CN" altLang="en-US" b="1"/>
          </a:p>
          <a:p>
            <a:r>
              <a:rPr lang="zh-CN" altLang="en-US" b="1"/>
              <a:t>          随时擦拭干净</a:t>
            </a:r>
            <a:endParaRPr lang="zh-CN" altLang="en-US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850" y="2781300"/>
            <a:ext cx="3384550" cy="1127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A008F4"/>
                </a:solidFill>
              </a:rPr>
              <a:t>表</a:t>
            </a:r>
            <a:r>
              <a:rPr lang="zh-CN" altLang="en-US" b="1"/>
              <a:t>   </a:t>
            </a:r>
            <a:r>
              <a:rPr lang="zh-CN" altLang="en-US" sz="2200" b="1"/>
              <a:t>配合身份、服装和场</a:t>
            </a:r>
            <a:endParaRPr lang="zh-CN" altLang="en-US" sz="2200" b="1"/>
          </a:p>
          <a:p>
            <a:r>
              <a:rPr lang="zh-CN" altLang="en-US" sz="2200" b="1"/>
              <a:t>     合 避免戴不合时宜的</a:t>
            </a:r>
            <a:endParaRPr lang="zh-CN" altLang="en-US" sz="2200" b="1"/>
          </a:p>
          <a:p>
            <a:r>
              <a:rPr lang="zh-CN" altLang="en-US" sz="2200" b="1"/>
              <a:t>     手表（</a:t>
            </a:r>
            <a:r>
              <a:rPr lang="zh-CN" altLang="en-US" sz="2200" b="1" u="sng"/>
              <a:t>钢制表带为宜</a:t>
            </a:r>
            <a:r>
              <a:rPr lang="zh-CN" altLang="en-US" sz="2200" b="1"/>
              <a:t>）</a:t>
            </a:r>
            <a:endParaRPr lang="zh-CN" altLang="en-US" sz="2200" b="1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3850" y="3933825"/>
            <a:ext cx="27352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A008F4"/>
                </a:solidFill>
              </a:rPr>
              <a:t>口袋 </a:t>
            </a:r>
            <a:r>
              <a:rPr lang="zh-CN" altLang="en-US" b="1"/>
              <a:t>  不要放杂物</a:t>
            </a:r>
            <a:endParaRPr lang="zh-CN" altLang="en-US" b="1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5288" y="4868863"/>
            <a:ext cx="28082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A008F4"/>
                </a:solidFill>
              </a:rPr>
              <a:t>裤子  </a:t>
            </a:r>
            <a:r>
              <a:rPr lang="zh-CN" altLang="en-US" b="1"/>
              <a:t>要烫出裤线</a:t>
            </a:r>
            <a:endParaRPr lang="zh-CN" altLang="en-US" b="1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23850" y="5805488"/>
            <a:ext cx="3097213" cy="792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A008F4"/>
                </a:solidFill>
              </a:rPr>
              <a:t>鞋子</a:t>
            </a:r>
            <a:r>
              <a:rPr lang="zh-CN" altLang="en-US" b="1"/>
              <a:t>   </a:t>
            </a:r>
            <a:r>
              <a:rPr lang="zh-CN" altLang="en-US" sz="2200" b="1"/>
              <a:t>搭配得体的正装</a:t>
            </a:r>
            <a:endParaRPr lang="zh-CN" altLang="en-US" sz="2200" b="1"/>
          </a:p>
          <a:p>
            <a:r>
              <a:rPr lang="zh-CN" altLang="en-US" sz="2200" b="1"/>
              <a:t>    商务款皮鞋，要清洁</a:t>
            </a:r>
            <a:endParaRPr lang="zh-CN" altLang="en-US" sz="2200" b="1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23850" y="1773238"/>
            <a:ext cx="2592388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A008F4"/>
                </a:solidFill>
              </a:rPr>
              <a:t>正装</a:t>
            </a:r>
            <a:r>
              <a:rPr lang="zh-CN" altLang="en-US" b="1"/>
              <a:t>   朴素 素面 </a:t>
            </a:r>
            <a:endParaRPr lang="zh-CN" altLang="en-US" b="1"/>
          </a:p>
          <a:p>
            <a:r>
              <a:rPr lang="zh-CN" altLang="en-US" b="1"/>
              <a:t>           没有花纹</a:t>
            </a:r>
            <a:endParaRPr lang="zh-CN" altLang="en-US" b="1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940425" y="1773238"/>
            <a:ext cx="3203575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A008F4"/>
                </a:solidFill>
              </a:rPr>
              <a:t>上衣口袋</a:t>
            </a:r>
            <a:r>
              <a:rPr lang="zh-CN" altLang="en-US" b="1"/>
              <a:t>   不要放笔</a:t>
            </a:r>
            <a:endParaRPr lang="zh-CN" altLang="en-US" b="1"/>
          </a:p>
          <a:p>
            <a:r>
              <a:rPr lang="zh-CN" altLang="en-US" b="1"/>
              <a:t>           及其他物品，</a:t>
            </a:r>
            <a:endParaRPr lang="zh-CN" altLang="en-US" b="1"/>
          </a:p>
          <a:p>
            <a:r>
              <a:rPr lang="zh-CN" altLang="en-US" b="1"/>
              <a:t>           只能放口袋巾</a:t>
            </a:r>
            <a:endParaRPr lang="zh-CN" altLang="en-US" b="1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795963" y="549275"/>
            <a:ext cx="3168650" cy="1127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A008F4"/>
                </a:solidFill>
              </a:rPr>
              <a:t>衬衫</a:t>
            </a:r>
            <a:r>
              <a:rPr lang="zh-CN" altLang="en-US" b="1">
                <a:solidFill>
                  <a:srgbClr val="FFFF00"/>
                </a:solidFill>
              </a:rPr>
              <a:t>  </a:t>
            </a:r>
            <a:r>
              <a:rPr lang="zh-CN" altLang="en-US" b="1"/>
              <a:t> </a:t>
            </a:r>
            <a:r>
              <a:rPr lang="zh-CN" altLang="en-US" sz="2200" b="1"/>
              <a:t>素面 熨斗烫平</a:t>
            </a:r>
            <a:endParaRPr lang="zh-CN" altLang="en-US" sz="2200" b="1"/>
          </a:p>
          <a:p>
            <a:r>
              <a:rPr lang="zh-CN" altLang="en-US" sz="2200" b="1"/>
              <a:t>     确认钮扣无缺，且</a:t>
            </a:r>
            <a:endParaRPr lang="zh-CN" altLang="en-US" sz="2200" b="1"/>
          </a:p>
          <a:p>
            <a:r>
              <a:rPr lang="zh-CN" altLang="en-US" sz="2200" b="1"/>
              <a:t>   纽扣或袖扣必须扣好</a:t>
            </a:r>
            <a:endParaRPr lang="zh-CN" altLang="en-US" sz="2200" b="1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940425" y="3068638"/>
            <a:ext cx="26416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A008F4"/>
                </a:solidFill>
              </a:rPr>
              <a:t>皮带</a:t>
            </a:r>
            <a:r>
              <a:rPr lang="zh-CN" altLang="en-US" b="1"/>
              <a:t>   和鞋子服装</a:t>
            </a:r>
            <a:endParaRPr lang="zh-CN" altLang="en-US" b="1"/>
          </a:p>
          <a:p>
            <a:r>
              <a:rPr lang="zh-CN" altLang="en-US" b="1"/>
              <a:t>           颜色能搭配</a:t>
            </a:r>
            <a:endParaRPr lang="zh-CN" altLang="en-US" b="1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583238" y="4149725"/>
            <a:ext cx="3560762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A008F4"/>
                </a:solidFill>
              </a:rPr>
              <a:t>公文包</a:t>
            </a:r>
            <a:r>
              <a:rPr lang="zh-CN" altLang="en-US" b="1"/>
              <a:t>   收拾整齐（办公</a:t>
            </a:r>
            <a:endParaRPr lang="zh-CN" altLang="en-US" b="1"/>
          </a:p>
          <a:p>
            <a:r>
              <a:rPr lang="zh-CN" altLang="en-US" b="1"/>
              <a:t>        用品 名片 计算机 ）</a:t>
            </a:r>
            <a:endParaRPr lang="zh-CN" altLang="en-US" b="1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3352800" y="8382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2667000" y="1828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2514600" y="1219200"/>
            <a:ext cx="1295400" cy="162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2916238" y="3200400"/>
            <a:ext cx="969962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V="1">
            <a:off x="2916238" y="4941888"/>
            <a:ext cx="10795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3059113" y="5949950"/>
            <a:ext cx="1055687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4953000" y="914400"/>
            <a:ext cx="10080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5334000" y="198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 flipV="1">
            <a:off x="4643438" y="3213100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6084888" y="4724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47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257800"/>
            <a:ext cx="1752600" cy="1290638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  <p:bldP spid="5126" grpId="0" autoUpdateAnimBg="0"/>
      <p:bldP spid="5127" grpId="0" autoUpdateAnimBg="0"/>
      <p:bldP spid="5128" grpId="0" autoUpdateAnimBg="0"/>
      <p:bldP spid="5129" grpId="0" autoUpdateAnimBg="0"/>
      <p:bldP spid="5130" grpId="0" autoUpdateAnimBg="0"/>
      <p:bldP spid="5131" grpId="0" autoUpdateAnimBg="0"/>
      <p:bldP spid="5132" grpId="0" autoUpdateAnimBg="0"/>
      <p:bldP spid="5133" grpId="0" autoUpdateAnimBg="0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FF0000"/>
                </a:solidFill>
              </a:rPr>
              <a:t>男士西装礼仪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en-US" sz="6400" dirty="0" smtClean="0">
                <a:solidFill>
                  <a:srgbClr val="FF0000"/>
                </a:solidFill>
              </a:rPr>
              <a:t>二、衬衫的选择</a:t>
            </a:r>
            <a:endParaRPr lang="en-US" altLang="zh-CN" sz="64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5200" dirty="0" smtClean="0"/>
              <a:t>1</a:t>
            </a:r>
            <a:r>
              <a:rPr lang="zh-CN" altLang="en-US" sz="5200" dirty="0" smtClean="0"/>
              <a:t>、</a:t>
            </a:r>
            <a:r>
              <a:rPr lang="zh-CN" altLang="zh-CN" sz="5200" dirty="0" smtClean="0"/>
              <a:t>衬衫一般应选用硬领尖角式的，领口一定要挺直，而且要比西服的领子高出</a:t>
            </a:r>
            <a:r>
              <a:rPr lang="en-US" altLang="zh-CN" sz="5200" dirty="0" smtClean="0"/>
              <a:t>1.5</a:t>
            </a:r>
            <a:r>
              <a:rPr lang="zh-CN" altLang="zh-CN" sz="5200" dirty="0" smtClean="0"/>
              <a:t>厘米左右，并贴紧。</a:t>
            </a:r>
            <a:r>
              <a:rPr lang="zh-CN" altLang="en-US" sz="5200" dirty="0" smtClean="0"/>
              <a:t>衬衫</a:t>
            </a:r>
            <a:r>
              <a:rPr lang="zh-CN" altLang="zh-CN" sz="5200" dirty="0" smtClean="0"/>
              <a:t>下摆要塞进裤子里，不要散在外面。</a:t>
            </a:r>
            <a:endParaRPr lang="en-US" altLang="zh-CN" sz="52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5200" dirty="0" smtClean="0"/>
              <a:t>2</a:t>
            </a:r>
            <a:r>
              <a:rPr lang="zh-CN" altLang="en-US" sz="5200" dirty="0" smtClean="0"/>
              <a:t>、衬衫</a:t>
            </a:r>
            <a:r>
              <a:rPr lang="zh-CN" altLang="zh-CN" sz="5200" dirty="0" smtClean="0"/>
              <a:t>颜色要考虑与西装外套相配，</a:t>
            </a:r>
            <a:r>
              <a:rPr lang="zh-CN" altLang="en-US" sz="5200" dirty="0" smtClean="0"/>
              <a:t>一般来讲，白色长袖衬衫是搭配西装最好的选择，其次是浅蓝色带有细致的条纹或小格子图案（不明显）的衬衫。</a:t>
            </a:r>
            <a:endParaRPr lang="en-US" altLang="zh-CN" sz="52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5200" dirty="0" smtClean="0"/>
              <a:t>3</a:t>
            </a:r>
            <a:r>
              <a:rPr lang="zh-CN" altLang="en-US" sz="5200" dirty="0" smtClean="0"/>
              <a:t>、衬衫</a:t>
            </a:r>
            <a:r>
              <a:rPr lang="zh-CN" altLang="zh-CN" sz="5200" dirty="0" smtClean="0"/>
              <a:t>袖口</a:t>
            </a:r>
            <a:r>
              <a:rPr lang="zh-CN" altLang="en-US" sz="5200" dirty="0" smtClean="0"/>
              <a:t>应</a:t>
            </a:r>
            <a:r>
              <a:rPr lang="zh-CN" altLang="zh-CN" sz="5200" dirty="0" smtClean="0"/>
              <a:t>略长出西装袖口约</a:t>
            </a:r>
            <a:r>
              <a:rPr lang="en-US" altLang="zh-CN" sz="5200" dirty="0" smtClean="0"/>
              <a:t>1--2</a:t>
            </a:r>
            <a:r>
              <a:rPr lang="zh-CN" altLang="zh-CN" sz="5200" dirty="0" smtClean="0"/>
              <a:t>厘米</a:t>
            </a:r>
            <a:r>
              <a:rPr lang="zh-CN" altLang="en-US" sz="5200" dirty="0" smtClean="0"/>
              <a:t>；衬衫领子的大小，以塞进一个手指的松量为宜。脖子细长者尤忌领口太大，否则会给人羸弱之感。</a:t>
            </a:r>
            <a:endParaRPr lang="en-US" altLang="zh-CN" sz="52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5200" dirty="0" smtClean="0"/>
              <a:t>4</a:t>
            </a:r>
            <a:r>
              <a:rPr lang="zh-CN" altLang="en-US" sz="5200" dirty="0" smtClean="0"/>
              <a:t>、</a:t>
            </a:r>
            <a:r>
              <a:rPr lang="zh-CN" altLang="zh-CN" sz="5200" dirty="0" smtClean="0"/>
              <a:t>衬衫配领带时，应把所有的扣子</a:t>
            </a:r>
            <a:r>
              <a:rPr lang="zh-CN" altLang="en-US" sz="5200" dirty="0" smtClean="0"/>
              <a:t>（包括领口钮和袖口钮）全部扣上，</a:t>
            </a:r>
            <a:r>
              <a:rPr lang="zh-CN" altLang="zh-CN" sz="5200" dirty="0" smtClean="0"/>
              <a:t>不能将袖子卷起。不系领带时，最上面扣子不要扣</a:t>
            </a:r>
            <a:r>
              <a:rPr lang="zh-CN" altLang="en-US" sz="5200" dirty="0" smtClean="0"/>
              <a:t>，而门襟上的钮扣则必须全部扣上，否则就会显得过于随便和缺乏修养。</a:t>
            </a:r>
            <a:endParaRPr lang="en-US" altLang="zh-CN" sz="52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5200" dirty="0" smtClean="0"/>
              <a:t>5</a:t>
            </a:r>
            <a:r>
              <a:rPr lang="zh-CN" altLang="en-US" sz="5200" dirty="0" smtClean="0"/>
              <a:t>、正规场合应穿白衬衫或浅色衬衫，配之以深色西装和领带，以显庄重。</a:t>
            </a:r>
            <a:endParaRPr lang="en-US" altLang="zh-CN" sz="52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5200" dirty="0" smtClean="0"/>
              <a:t>6</a:t>
            </a:r>
            <a:r>
              <a:rPr lang="zh-CN" altLang="en-US" sz="5200" dirty="0" smtClean="0"/>
              <a:t>、西服、衬衫、领带不能够颜色过于接近。 一般来说，深色西服宜搭配浅色衬衫和深色领带；浅色西服搭配深色衬衫和浅色领带 。纯色西服适合搭配条纹衬衫，纯色或小图案领带 ；条纹西服适合搭配纯色衬衫，小图案领带；</a:t>
            </a:r>
            <a:endParaRPr lang="en-US" altLang="zh-CN" sz="52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sz="5200" dirty="0" smtClean="0"/>
              <a:t>7</a:t>
            </a:r>
            <a:r>
              <a:rPr lang="zh-CN" altLang="en-US" sz="5200" dirty="0" smtClean="0"/>
              <a:t>、有领扣的衬衫只适合于较随意的场合。</a:t>
            </a:r>
            <a:endParaRPr lang="en-US" altLang="zh-CN" sz="5200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en-US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br>
              <a:rPr lang="zh-CN" altLang="en-US" dirty="0" smtClean="0"/>
            </a:b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en-US" dirty="0"/>
          </a:p>
        </p:txBody>
      </p:sp>
      <p:pic>
        <p:nvPicPr>
          <p:cNvPr id="20483" name="内容占位符 9" descr="29154032e1d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076825" y="1484313"/>
            <a:ext cx="2921000" cy="4237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i="1" smtClean="0">
                <a:solidFill>
                  <a:srgbClr val="FF0000"/>
                </a:solidFill>
              </a:rPr>
              <a:t>男士西装礼仪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三、</a:t>
            </a:r>
            <a:r>
              <a:rPr lang="zh-CN" altLang="zh-CN" b="1" dirty="0" smtClean="0">
                <a:solidFill>
                  <a:srgbClr val="FF0000"/>
                </a:solidFill>
              </a:rPr>
              <a:t>领带</a:t>
            </a:r>
            <a:r>
              <a:rPr lang="zh-CN" altLang="en-US" b="1" dirty="0" smtClean="0">
                <a:solidFill>
                  <a:srgbClr val="FF0000"/>
                </a:solidFill>
              </a:rPr>
              <a:t>和</a:t>
            </a:r>
            <a:r>
              <a:rPr lang="zh-CN" altLang="zh-CN" b="1" dirty="0" smtClean="0">
                <a:solidFill>
                  <a:srgbClr val="FF0000"/>
                </a:solidFill>
              </a:rPr>
              <a:t>领夹</a:t>
            </a:r>
            <a:endParaRPr lang="zh-CN" altLang="zh-CN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zh-CN" dirty="0" smtClean="0"/>
              <a:t>领带被称为西装的</a:t>
            </a:r>
            <a:r>
              <a:rPr lang="zh-CN" altLang="zh-CN" dirty="0" smtClean="0">
                <a:solidFill>
                  <a:srgbClr val="7030A0"/>
                </a:solidFill>
              </a:rPr>
              <a:t>“灵魂”</a:t>
            </a:r>
            <a:r>
              <a:rPr lang="zh-CN" altLang="zh-CN" dirty="0" smtClean="0"/>
              <a:t>，穿着西装时起着画龙点睛的作用。凡是正规场合，穿西装必须系领带。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注意领带的色彩要与外套协调搭配。正式场合，切勿使领带多于三种颜色；尽量少打浅色或艳色领带。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领带长度以大箭头垂到腰带</a:t>
            </a:r>
            <a:r>
              <a:rPr lang="zh-CN" altLang="en-US" dirty="0" smtClean="0"/>
              <a:t>扣上</a:t>
            </a:r>
            <a:r>
              <a:rPr lang="zh-CN" altLang="zh-CN" dirty="0" smtClean="0"/>
              <a:t>为佳，可上下浮动</a:t>
            </a:r>
            <a:r>
              <a:rPr lang="zh-CN" altLang="en-US" dirty="0" smtClean="0"/>
              <a:t>一厘米</a:t>
            </a:r>
            <a:r>
              <a:rPr lang="zh-CN" altLang="zh-CN" dirty="0" smtClean="0"/>
              <a:t>左右。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zh-CN" dirty="0" smtClean="0"/>
              <a:t>领带夹主要为了固定领带，也起美观作用，一般夹在衬衫的第三、第四粒扣子中间，即衬衫口袋中部略上一点；也可将领带夹别在里面而不外露，只起固定作用。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dirty="0" smtClean="0"/>
              <a:t>5</a:t>
            </a:r>
            <a:r>
              <a:rPr lang="zh-CN" altLang="en-US" dirty="0" smtClean="0"/>
              <a:t>、</a:t>
            </a:r>
            <a:r>
              <a:rPr lang="zh-CN" altLang="zh-CN" dirty="0" smtClean="0"/>
              <a:t>穿马甲或毛衣，一定要把领带放在毛衣、马甲里面，毛衣、马甲的下摆切不可塞进裤子里面。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r>
              <a:rPr lang="en-US" altLang="zh-CN" dirty="0" smtClean="0"/>
              <a:t>6</a:t>
            </a:r>
            <a:r>
              <a:rPr lang="zh-CN" altLang="en-US" dirty="0" smtClean="0"/>
              <a:t>、</a:t>
            </a:r>
            <a:r>
              <a:rPr lang="zh-CN" altLang="zh-CN" dirty="0" smtClean="0"/>
              <a:t>简易式的领带，如“一拉得”、“一挂得”领带，均不适合在正式的商务场合中使用。</a:t>
            </a:r>
            <a:endParaRPr lang="zh-CN" altLang="zh-CN" dirty="0" smtClean="0"/>
          </a:p>
          <a:p>
            <a:pPr fontAlgn="auto">
              <a:spcAft>
                <a:spcPts val="0"/>
              </a:spcAft>
              <a:buFont typeface="Wingdings 2"/>
              <a:buChar char="ß"/>
              <a:defRPr/>
            </a:pPr>
            <a:endParaRPr lang="zh-CN" altLang="en-US" dirty="0"/>
          </a:p>
        </p:txBody>
      </p:sp>
      <p:pic>
        <p:nvPicPr>
          <p:cNvPr id="2" name="图片 1" descr="领带合适的长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2199005"/>
            <a:ext cx="4300220" cy="2460625"/>
          </a:xfrm>
          <a:prstGeom prst="rect">
            <a:avLst/>
          </a:prstGeom>
        </p:spPr>
      </p:pic>
      <p:sp>
        <p:nvSpPr>
          <p:cNvPr id="4" name="内容占位符 3"/>
          <p:cNvSpPr/>
          <p:nvPr>
            <p:ph sz="half" idx="2"/>
          </p:nvPr>
        </p:nvSpPr>
        <p:spPr/>
        <p:txBody>
          <a:bodyPr/>
          <a:p>
            <a:pPr algn="ctr"/>
            <a:r>
              <a:rPr lang="zh-CN" altLang="en-US" sz="1800"/>
              <a:t>领带的合适长度</a:t>
            </a: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63b39a5e-d440-4ccd-886f-8a3d18100d79"/>
  <p:tag name="COMMONDATA" val="eyJoZGlkIjoiZTlkN2U2ZTY2MjE5NTg3MTVjYjljNGQzZDExYzE3YzQifQ==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7472</Words>
  <Application>WPS 演示</Application>
  <PresentationFormat>全屏显示(4:3)</PresentationFormat>
  <Paragraphs>283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0" baseType="lpstr">
      <vt:lpstr>Arial</vt:lpstr>
      <vt:lpstr>宋体</vt:lpstr>
      <vt:lpstr>Wingdings</vt:lpstr>
      <vt:lpstr>Franklin Gothic Medium</vt:lpstr>
      <vt:lpstr>微软雅黑</vt:lpstr>
      <vt:lpstr>Wingdings 2</vt:lpstr>
      <vt:lpstr>Wingdings</vt:lpstr>
      <vt:lpstr>Arial</vt:lpstr>
      <vt:lpstr>Wingdings 2</vt:lpstr>
      <vt:lpstr>华文仿宋</vt:lpstr>
      <vt:lpstr>Franklin Gothic Book</vt:lpstr>
      <vt:lpstr>黑体</vt:lpstr>
      <vt:lpstr>Arial Unicode MS</vt:lpstr>
      <vt:lpstr>Calibri</vt:lpstr>
      <vt:lpstr>Franklin Gothic Book</vt:lpstr>
      <vt:lpstr>楷体_GB2312</vt:lpstr>
      <vt:lpstr>新宋体</vt:lpstr>
      <vt:lpstr>华文楷体</vt:lpstr>
      <vt:lpstr>仿宋</vt:lpstr>
      <vt:lpstr>暗香扑面</vt:lpstr>
      <vt:lpstr>服装服饰礼仪</vt:lpstr>
      <vt:lpstr>导言</vt:lpstr>
      <vt:lpstr> 着装的基本原则 </vt:lpstr>
      <vt:lpstr>男士西装礼仪</vt:lpstr>
      <vt:lpstr>男士西装礼仪</vt:lpstr>
      <vt:lpstr>男士西装礼仪</vt:lpstr>
      <vt:lpstr>PowerPoint 演示文稿</vt:lpstr>
      <vt:lpstr>男士西装礼仪</vt:lpstr>
      <vt:lpstr>男士西装礼仪</vt:lpstr>
      <vt:lpstr>领带的起源</vt:lpstr>
      <vt:lpstr>领带的打法</vt:lpstr>
      <vt:lpstr>领带的打法</vt:lpstr>
      <vt:lpstr>领带的打法</vt:lpstr>
      <vt:lpstr>领带的打法</vt:lpstr>
      <vt:lpstr>领带的打法</vt:lpstr>
      <vt:lpstr>领带的打法</vt:lpstr>
      <vt:lpstr>衬衫、领带和西服的搭配</vt:lpstr>
      <vt:lpstr>衬衫袖口钮</vt:lpstr>
      <vt:lpstr>女士着装礼仪</vt:lpstr>
      <vt:lpstr>女士着装礼仪</vt:lpstr>
      <vt:lpstr>女士着装礼仪</vt:lpstr>
      <vt:lpstr>PowerPoint 演示文稿</vt:lpstr>
      <vt:lpstr>女士着装礼仪</vt:lpstr>
      <vt:lpstr>饰品佩戴礼仪</vt:lpstr>
      <vt:lpstr>饰品佩戴礼仪</vt:lpstr>
      <vt:lpstr>饰品佩戴礼仪</vt:lpstr>
      <vt:lpstr>饰品佩戴礼仪</vt:lpstr>
      <vt:lpstr>饰品佩戴礼仪</vt:lpstr>
      <vt:lpstr>饰品佩戴礼仪</vt:lpstr>
      <vt:lpstr>饰品佩戴礼仪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服装服饰礼仪</dc:title>
  <dc:creator>leono</dc:creator>
  <cp:lastModifiedBy>米米果果</cp:lastModifiedBy>
  <cp:revision>60</cp:revision>
  <dcterms:created xsi:type="dcterms:W3CDTF">2012-03-11T06:41:00Z</dcterms:created>
  <dcterms:modified xsi:type="dcterms:W3CDTF">2023-08-08T06:15:38Z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B3A529B5E17048B8A8D3A570089840F1_12</vt:lpwstr>
  </property>
  <property fmtid="{D5CDD505-2E9C-101B-9397-08002B2CF9AE}" pid="3" name="KSOProductBuildVer">
    <vt:lpwstr>2052-11.1.0.14309</vt:lpwstr>
  </property>
</Properties>
</file>