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3" r:id="rId4"/>
    <p:sldId id="274" r:id="rId5"/>
    <p:sldId id="275" r:id="rId6"/>
    <p:sldId id="276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853440"/>
          </a:xfrm>
        </p:spPr>
        <p:txBody>
          <a:bodyPr>
            <a:normAutofit fontScale="90000"/>
          </a:bodyPr>
          <a:p>
            <a:r>
              <a:rPr lang="zh-CN" altLang="en-US"/>
              <a:t>形态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6590" y="2118360"/>
            <a:ext cx="10812145" cy="4307205"/>
          </a:xfrm>
        </p:spPr>
        <p:txBody>
          <a:bodyPr/>
          <a:p>
            <a:pPr algn="l"/>
            <a:r>
              <a:rPr lang="en-US" altLang="zh-CN" sz="2800"/>
              <a:t>1</a:t>
            </a:r>
            <a:r>
              <a:rPr lang="zh-CN" altLang="en-US" sz="2800"/>
              <a:t>、冬青科冬青属常绿灌木或小乔木，又名猫儿刺、老虎刺，</a:t>
            </a:r>
            <a:endParaRPr lang="zh-CN" altLang="en-US" sz="2800"/>
          </a:p>
          <a:p>
            <a:pPr algn="l"/>
            <a:r>
              <a:rPr lang="en-US" altLang="zh-CN" sz="2800"/>
              <a:t>2</a:t>
            </a:r>
            <a:r>
              <a:rPr lang="zh-CN" altLang="en-US" sz="2800"/>
              <a:t>、叶形奇特，碧绿光亮，四季常青，叶片</a:t>
            </a:r>
            <a:r>
              <a:rPr lang="zh-CN" altLang="en-US" sz="2800">
                <a:solidFill>
                  <a:srgbClr val="0000FF"/>
                </a:solidFill>
              </a:rPr>
              <a:t>厚革质</a:t>
            </a:r>
            <a:r>
              <a:rPr lang="zh-CN" altLang="en-US" sz="2800"/>
              <a:t>，</a:t>
            </a:r>
            <a:r>
              <a:rPr lang="zh-CN" altLang="en-US" sz="2800">
                <a:solidFill>
                  <a:srgbClr val="0000FF"/>
                </a:solidFill>
              </a:rPr>
              <a:t>二型</a:t>
            </a:r>
            <a:r>
              <a:rPr lang="zh-CN" altLang="en-US" sz="2800"/>
              <a:t>，</a:t>
            </a:r>
            <a:r>
              <a:rPr lang="zh-CN" altLang="en-US" sz="2800">
                <a:solidFill>
                  <a:srgbClr val="0000FF"/>
                </a:solidFill>
              </a:rPr>
              <a:t>四角状</a:t>
            </a:r>
            <a:r>
              <a:rPr lang="zh-CN" altLang="en-US" sz="2800"/>
              <a:t>长圆形或卵形，长4~9厘米，宽2~4厘米，先端具</a:t>
            </a:r>
            <a:r>
              <a:rPr lang="zh-CN" altLang="en-US" sz="2800">
                <a:solidFill>
                  <a:srgbClr val="0000FF"/>
                </a:solidFill>
              </a:rPr>
              <a:t>3枚尖硬刺齿</a:t>
            </a:r>
            <a:r>
              <a:rPr lang="zh-CN" altLang="en-US" sz="2800"/>
              <a:t>，中央刺齿常反曲，</a:t>
            </a:r>
            <a:endParaRPr lang="zh-CN" altLang="en-US" sz="2800"/>
          </a:p>
          <a:p>
            <a:pPr algn="l"/>
            <a:r>
              <a:rPr lang="en-US" altLang="zh-CN" sz="2800"/>
              <a:t>3</a:t>
            </a:r>
            <a:r>
              <a:rPr lang="zh-CN" altLang="en-US" sz="2800"/>
              <a:t>、入秋后红果满枝，经冬不凋，艳丽可爱，是优良的观叶、观果树种，在欧美国家常用于圣诞节的装饰，故也称“圣诞树”。</a:t>
            </a:r>
            <a:endParaRPr lang="zh-CN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04645" y="329565"/>
            <a:ext cx="7312025" cy="61988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22070" y="468630"/>
            <a:ext cx="8412480" cy="62255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6025" y="365125"/>
            <a:ext cx="8742680" cy="62909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50975" y="379730"/>
            <a:ext cx="8172450" cy="6372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455295"/>
            <a:ext cx="9144000" cy="853440"/>
          </a:xfrm>
        </p:spPr>
        <p:txBody>
          <a:bodyPr>
            <a:normAutofit fontScale="90000"/>
          </a:bodyPr>
          <a:p>
            <a:r>
              <a:rPr lang="zh-CN" altLang="en-US"/>
              <a:t>生态习性与分布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6590" y="1418590"/>
            <a:ext cx="10812145" cy="5006975"/>
          </a:xfrm>
        </p:spPr>
        <p:txBody>
          <a:bodyPr/>
          <a:p>
            <a:pPr algn="l"/>
            <a:r>
              <a:rPr lang="en-US" altLang="zh-CN" sz="2800"/>
              <a:t>1</a:t>
            </a:r>
            <a:r>
              <a:rPr lang="zh-CN" altLang="en-US" sz="2800"/>
              <a:t>、生于海拔150-1900米的山坡、丘陵等的灌丛中、疏林中以及路边、溪旁和村舍附近。</a:t>
            </a:r>
            <a:endParaRPr lang="zh-CN" altLang="en-US" sz="2800"/>
          </a:p>
          <a:p>
            <a:pPr algn="l"/>
            <a:r>
              <a:rPr lang="en-US" altLang="zh-CN" sz="2800"/>
              <a:t>2</a:t>
            </a:r>
            <a:r>
              <a:rPr lang="zh-CN" altLang="en-US" sz="2800"/>
              <a:t>、产于江苏、上海市、安徽、浙江、江西、湖北、湖南等省区</a:t>
            </a:r>
            <a:endParaRPr lang="zh-CN" altLang="en-US" sz="2800"/>
          </a:p>
          <a:p>
            <a:pPr algn="l"/>
            <a:r>
              <a:rPr lang="en-US" altLang="zh-CN" sz="2800"/>
              <a:t>3</a:t>
            </a:r>
            <a:r>
              <a:rPr lang="zh-CN" altLang="en-US" sz="2800"/>
              <a:t>、耐干旱，喜肥沃的酸性土壤，不耐盐碱。</a:t>
            </a:r>
            <a:endParaRPr lang="zh-CN" altLang="en-US" sz="2800"/>
          </a:p>
          <a:p>
            <a:pPr algn="l"/>
            <a:r>
              <a:rPr lang="en-US" altLang="zh-CN" sz="2800"/>
              <a:t>4</a:t>
            </a:r>
            <a:r>
              <a:rPr lang="zh-CN" altLang="en-US" sz="2800"/>
              <a:t>、</a:t>
            </a:r>
            <a:r>
              <a:rPr lang="zh-CN" altLang="en-US" sz="2800"/>
              <a:t>较耐寒，长江流域可露地越冬，能耐－5℃的短暂低温。</a:t>
            </a:r>
            <a:endParaRPr lang="zh-CN" altLang="en-US" sz="2800"/>
          </a:p>
          <a:p>
            <a:pPr algn="l"/>
            <a:r>
              <a:rPr lang="en-US" altLang="zh-CN" sz="2800"/>
              <a:t>5</a:t>
            </a:r>
            <a:r>
              <a:rPr lang="zh-CN" altLang="en-US" sz="2800"/>
              <a:t>、</a:t>
            </a:r>
            <a:r>
              <a:rPr lang="zh-CN" altLang="en-US" sz="2800"/>
              <a:t>喜阳光，也能耐阴，宜放于阴湿的环境中生长。</a:t>
            </a:r>
            <a:endParaRPr lang="zh-CN" altLang="en-US" sz="2800"/>
          </a:p>
          <a:p>
            <a:pPr algn="l"/>
            <a:r>
              <a:rPr lang="en-US" altLang="zh-CN" sz="2800"/>
              <a:t>6</a:t>
            </a:r>
            <a:r>
              <a:rPr lang="zh-CN" altLang="en-US" sz="2800"/>
              <a:t>、枸骨萌发力很强，很耐修剪，通过修剪以保持树形。</a:t>
            </a:r>
            <a:endParaRPr lang="zh-CN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853440"/>
          </a:xfrm>
        </p:spPr>
        <p:txBody>
          <a:bodyPr>
            <a:normAutofit fontScale="90000"/>
          </a:bodyPr>
          <a:p>
            <a:r>
              <a:rPr lang="zh-CN" altLang="en-US"/>
              <a:t>繁殖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6590" y="2118360"/>
            <a:ext cx="10812145" cy="4307205"/>
          </a:xfrm>
        </p:spPr>
        <p:txBody>
          <a:bodyPr/>
          <a:p>
            <a:pPr algn="l"/>
            <a:r>
              <a:rPr lang="en-US" altLang="zh-CN" sz="2800"/>
              <a:t>1</a:t>
            </a:r>
            <a:r>
              <a:rPr lang="zh-CN" altLang="en-US" sz="2800"/>
              <a:t>、扦插繁殖为主。梅雨季节实行嫩枝扦插，成活率较高。</a:t>
            </a:r>
            <a:endParaRPr lang="zh-CN" altLang="en-US" sz="2800"/>
          </a:p>
          <a:p>
            <a:pPr algn="l"/>
            <a:r>
              <a:rPr lang="en-US" altLang="zh-CN" sz="2800"/>
              <a:t>2</a:t>
            </a:r>
            <a:r>
              <a:rPr lang="zh-CN" altLang="en-US" sz="2800"/>
              <a:t>、播种法，由于其种皮坚硬，种胚休眠，秋季采下的成熟种子需在潮湿低温条件下贮藏至翌年春天播种。</a:t>
            </a:r>
            <a:endParaRPr lang="zh-CN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853440"/>
          </a:xfrm>
        </p:spPr>
        <p:txBody>
          <a:bodyPr>
            <a:normAutofit fontScale="90000"/>
          </a:bodyPr>
          <a:p>
            <a:r>
              <a:rPr lang="zh-CN" altLang="en-US"/>
              <a:t>主要价值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56590" y="2118360"/>
            <a:ext cx="10812145" cy="4307205"/>
          </a:xfrm>
        </p:spPr>
        <p:txBody>
          <a:bodyPr/>
          <a:p>
            <a:pPr algn="l"/>
            <a:r>
              <a:rPr lang="en-US" altLang="zh-CN" sz="2800"/>
              <a:t>1</a:t>
            </a:r>
            <a:r>
              <a:rPr lang="zh-CN" altLang="en-US" sz="2800"/>
              <a:t>、观赏价值：观叶、观果</a:t>
            </a:r>
            <a:endParaRPr lang="zh-CN" altLang="en-US" sz="2800"/>
          </a:p>
          <a:p>
            <a:pPr algn="l"/>
            <a:r>
              <a:rPr lang="en-US" altLang="zh-CN" sz="2800"/>
              <a:t>2</a:t>
            </a:r>
            <a:r>
              <a:rPr lang="zh-CN" altLang="en-US" sz="2800"/>
              <a:t>、药用价值：叶、果实和根都供药用</a:t>
            </a:r>
            <a:endParaRPr lang="zh-CN" altLang="en-US" sz="2800"/>
          </a:p>
          <a:p>
            <a:pPr algn="l"/>
            <a:r>
              <a:rPr lang="en-US" altLang="zh-CN" sz="2800"/>
              <a:t>3</a:t>
            </a:r>
            <a:r>
              <a:rPr lang="zh-CN" altLang="en-US" sz="2800"/>
              <a:t>、其他价值：种子含油，可制肥皂；树皮可作染料</a:t>
            </a:r>
            <a:endParaRPr lang="zh-CN" altLang="en-US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WPS 演示</Application>
  <PresentationFormat>宽屏</PresentationFormat>
  <Paragraphs>26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黑体</vt:lpstr>
      <vt:lpstr>Arial Narrow</vt:lpstr>
      <vt:lpstr>Wingdings 2</vt:lpstr>
      <vt:lpstr>MingLiU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形态</vt:lpstr>
      <vt:lpstr>形态</vt:lpstr>
      <vt:lpstr>形态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</cp:revision>
  <dcterms:created xsi:type="dcterms:W3CDTF">2015-05-05T08:02:00Z</dcterms:created>
  <dcterms:modified xsi:type="dcterms:W3CDTF">2018-04-23T00:46:26Z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