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63" r:id="rId3"/>
    <p:sldId id="303" r:id="rId4"/>
    <p:sldId id="440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1" r:id="rId14"/>
    <p:sldId id="452" r:id="rId15"/>
    <p:sldId id="450" r:id="rId16"/>
    <p:sldId id="453" r:id="rId17"/>
    <p:sldId id="454" r:id="rId18"/>
    <p:sldId id="45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5AF"/>
    <a:srgbClr val="E22028"/>
    <a:srgbClr val="ED7D31"/>
    <a:srgbClr val="000066"/>
    <a:srgbClr val="DF7835"/>
    <a:srgbClr val="DC676F"/>
    <a:srgbClr val="E7C627"/>
    <a:srgbClr val="332E35"/>
    <a:srgbClr val="F2E3E8"/>
    <a:srgbClr val="F9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4A9D2-AF8F-4A98-82A7-D731AD8A5D56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A5DF5-107B-4028-B3E2-9C09BF4B07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00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19439D2-B12A-4059-9254-1646191E8F2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MH_Others_1"/>
          <p:cNvSpPr/>
          <p:nvPr userDrawn="1">
            <p:custDataLst>
              <p:tags r:id="rId1"/>
            </p:custDataLst>
          </p:nvPr>
        </p:nvSpPr>
        <p:spPr bwMode="auto">
          <a:xfrm flipH="1">
            <a:off x="0" y="1152"/>
            <a:ext cx="9144000" cy="11258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0" tIns="0" rIns="54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Others_1"/>
          <p:cNvSpPr/>
          <p:nvPr userDrawn="1">
            <p:custDataLst>
              <p:tags r:id="rId2"/>
            </p:custDataLst>
          </p:nvPr>
        </p:nvSpPr>
        <p:spPr bwMode="auto">
          <a:xfrm flipH="1">
            <a:off x="0" y="1148313"/>
            <a:ext cx="9144000" cy="54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0" tIns="0" rIns="54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1050" b="1" dirty="0">
              <a:solidFill>
                <a:srgbClr val="FFFFFF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7D5F-ABB7-492B-95A9-358F6734C3E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7D5F-ABB7-492B-95A9-358F6734C3EF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7EB0-01A1-4B1C-8238-5D7408FE6D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5"/>
          <p:cNvSpPr txBox="1"/>
          <p:nvPr/>
        </p:nvSpPr>
        <p:spPr>
          <a:xfrm>
            <a:off x="165253" y="922725"/>
            <a:ext cx="8901629" cy="19008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zh-CN" altLang="en-US" sz="3600" b="1" spc="24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sz="3600" b="1" spc="24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3600" b="1" spc="24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剪辑制作视频</a:t>
            </a:r>
            <a:endParaRPr lang="en-US" sz="3600" b="1" spc="24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4800" b="1" spc="24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经典繁仿黑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3050864"/>
            <a:ext cx="9144000" cy="38071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87186" y="3810803"/>
            <a:ext cx="5151863" cy="297273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了解剪辑软件的相关知识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掌握视频剪辑的流程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了解分割素材的方法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掌握素材的编辑方法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了解添加字幕的方法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"/>
              <a:tabLst>
                <a:tab pos="266700" algn="l"/>
              </a:tabLst>
            </a:pPr>
            <a:r>
              <a:rPr lang="zh-CN" altLang="en-US" sz="1600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掌握字幕动画效果的设置方法</a:t>
            </a:r>
            <a:endParaRPr lang="en-US" altLang="zh-CN" sz="16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25731" y="3441471"/>
            <a:ext cx="1569451" cy="609324"/>
            <a:chOff x="325731" y="3441471"/>
            <a:chExt cx="1569451" cy="609324"/>
          </a:xfrm>
        </p:grpSpPr>
        <p:sp>
          <p:nvSpPr>
            <p:cNvPr id="2" name="文本框 1"/>
            <p:cNvSpPr txBox="1"/>
            <p:nvPr/>
          </p:nvSpPr>
          <p:spPr>
            <a:xfrm>
              <a:off x="787186" y="344147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</a:rPr>
                <a:t>学习目标</a:t>
              </a:r>
            </a:p>
          </p:txBody>
        </p:sp>
        <p:sp>
          <p:nvSpPr>
            <p:cNvPr id="9" name="KSO_Shape"/>
            <p:cNvSpPr/>
            <p:nvPr/>
          </p:nvSpPr>
          <p:spPr>
            <a:xfrm>
              <a:off x="325731" y="3441471"/>
              <a:ext cx="417387" cy="609324"/>
            </a:xfrm>
            <a:custGeom>
              <a:avLst/>
              <a:gdLst/>
              <a:ahLst/>
              <a:cxnLst/>
              <a:rect l="l" t="t" r="r" b="b"/>
              <a:pathLst>
                <a:path w="973632" h="1420756">
                  <a:moveTo>
                    <a:pt x="0" y="353991"/>
                  </a:moveTo>
                  <a:lnTo>
                    <a:pt x="154850" y="353991"/>
                  </a:lnTo>
                  <a:cubicBezTo>
                    <a:pt x="238822" y="440727"/>
                    <a:pt x="356556" y="494356"/>
                    <a:pt x="486816" y="494356"/>
                  </a:cubicBezTo>
                  <a:cubicBezTo>
                    <a:pt x="617076" y="494356"/>
                    <a:pt x="734810" y="440727"/>
                    <a:pt x="818783" y="353991"/>
                  </a:cubicBezTo>
                  <a:lnTo>
                    <a:pt x="973632" y="353991"/>
                  </a:lnTo>
                  <a:cubicBezTo>
                    <a:pt x="911930" y="446855"/>
                    <a:pt x="824343" y="520985"/>
                    <a:pt x="720816" y="565357"/>
                  </a:cubicBezTo>
                  <a:lnTo>
                    <a:pt x="720816" y="915123"/>
                  </a:lnTo>
                  <a:lnTo>
                    <a:pt x="847224" y="1420756"/>
                  </a:lnTo>
                  <a:lnTo>
                    <a:pt x="738609" y="1420756"/>
                  </a:lnTo>
                  <a:lnTo>
                    <a:pt x="486817" y="986631"/>
                  </a:lnTo>
                  <a:lnTo>
                    <a:pt x="235024" y="1420756"/>
                  </a:lnTo>
                  <a:lnTo>
                    <a:pt x="126408" y="1420756"/>
                  </a:lnTo>
                  <a:lnTo>
                    <a:pt x="252816" y="915123"/>
                  </a:lnTo>
                  <a:lnTo>
                    <a:pt x="252816" y="565357"/>
                  </a:lnTo>
                  <a:cubicBezTo>
                    <a:pt x="149290" y="520985"/>
                    <a:pt x="61703" y="446855"/>
                    <a:pt x="0" y="353991"/>
                  </a:cubicBezTo>
                  <a:close/>
                  <a:moveTo>
                    <a:pt x="486816" y="0"/>
                  </a:moveTo>
                  <a:cubicBezTo>
                    <a:pt x="604876" y="0"/>
                    <a:pt x="700583" y="95707"/>
                    <a:pt x="700583" y="213767"/>
                  </a:cubicBezTo>
                  <a:cubicBezTo>
                    <a:pt x="700583" y="331827"/>
                    <a:pt x="604876" y="427534"/>
                    <a:pt x="486816" y="427534"/>
                  </a:cubicBezTo>
                  <a:cubicBezTo>
                    <a:pt x="368756" y="427534"/>
                    <a:pt x="273049" y="331827"/>
                    <a:pt x="273049" y="213767"/>
                  </a:cubicBezTo>
                  <a:cubicBezTo>
                    <a:pt x="273049" y="95707"/>
                    <a:pt x="368756" y="0"/>
                    <a:pt x="4868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拍摄主图视频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三、 任务实施</a:t>
            </a:r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755DF4E2-8D53-4635-8040-ECA8C1FED85A}"/>
              </a:ext>
            </a:extLst>
          </p:cNvPr>
          <p:cNvSpPr>
            <a:spLocks noGrp="1"/>
          </p:cNvSpPr>
          <p:nvPr/>
        </p:nvSpPr>
        <p:spPr bwMode="auto">
          <a:xfrm>
            <a:off x="350478" y="2091414"/>
            <a:ext cx="8498992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B7253E6-6551-4AFC-9DF7-6B46AEAF80CC}"/>
              </a:ext>
            </a:extLst>
          </p:cNvPr>
          <p:cNvSpPr/>
          <p:nvPr/>
        </p:nvSpPr>
        <p:spPr>
          <a:xfrm>
            <a:off x="170832" y="2772618"/>
            <a:ext cx="2751959" cy="400110"/>
          </a:xfrm>
          <a:prstGeom prst="rect">
            <a:avLst/>
          </a:prstGeom>
          <a:solidFill>
            <a:srgbClr val="C6041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7</a:t>
            </a:r>
            <a:r>
              <a:rPr lang="zh-CN" altLang="en-US" sz="2000" dirty="0">
                <a:solidFill>
                  <a:schemeClr val="bg1"/>
                </a:solidFill>
              </a:rPr>
              <a:t>、设置时间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33A4CDA-DF72-4B10-AD0E-C948EC5902D3}"/>
              </a:ext>
            </a:extLst>
          </p:cNvPr>
          <p:cNvSpPr/>
          <p:nvPr/>
        </p:nvSpPr>
        <p:spPr>
          <a:xfrm>
            <a:off x="4240103" y="2609464"/>
            <a:ext cx="2751959" cy="400110"/>
          </a:xfrm>
          <a:prstGeom prst="rect">
            <a:avLst/>
          </a:prstGeom>
          <a:solidFill>
            <a:srgbClr val="C6041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8</a:t>
            </a:r>
            <a:r>
              <a:rPr lang="zh-CN" altLang="en-US" sz="2000" dirty="0">
                <a:solidFill>
                  <a:schemeClr val="bg1"/>
                </a:solidFill>
              </a:rPr>
              <a:t>、移动位置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536A6B31-2B35-403B-9D48-0CB6EE057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8" y="3222594"/>
            <a:ext cx="3579494" cy="172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05364A16-E656-4903-90C1-CEEEF8FC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103" y="3114757"/>
            <a:ext cx="4754090" cy="183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6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剪辑详情页视频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一、 任务描述</a:t>
            </a:r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755DF4E2-8D53-4635-8040-ECA8C1FED85A}"/>
              </a:ext>
            </a:extLst>
          </p:cNvPr>
          <p:cNvSpPr>
            <a:spLocks noGrp="1"/>
          </p:cNvSpPr>
          <p:nvPr/>
        </p:nvSpPr>
        <p:spPr bwMode="auto">
          <a:xfrm>
            <a:off x="350478" y="2091414"/>
            <a:ext cx="8498992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15" name="内容占位符 6">
            <a:extLst>
              <a:ext uri="{FF2B5EF4-FFF2-40B4-BE49-F238E27FC236}">
                <a16:creationId xmlns:a16="http://schemas.microsoft.com/office/drawing/2014/main" id="{3D77B30D-D492-410C-B69D-8B4A75723B1F}"/>
              </a:ext>
            </a:extLst>
          </p:cNvPr>
          <p:cNvSpPr>
            <a:spLocks noGrp="1"/>
          </p:cNvSpPr>
          <p:nvPr/>
        </p:nvSpPr>
        <p:spPr bwMode="auto">
          <a:xfrm>
            <a:off x="441504" y="2622131"/>
            <a:ext cx="8407966" cy="186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3000"/>
              </a:lnSpc>
              <a:buNone/>
            </a:pPr>
            <a:r>
              <a:rPr lang="zh-CN" altLang="en-US" dirty="0"/>
              <a:t>       视频拍摄的时长较长，将不能直接进行上传，需要将核心的内容进行呈现。详情页的时长在</a:t>
            </a:r>
            <a:r>
              <a:rPr lang="en-US" altLang="zh-CN" dirty="0"/>
              <a:t>1</a:t>
            </a:r>
            <a:r>
              <a:rPr lang="zh-CN" altLang="en-US" dirty="0"/>
              <a:t>分钟左右较为合适，若时间太长会影响买家的观看心情，因此需将不必要的地方裁剪掉。本任务将剪辑一款不锈钢锅的详情页视频，先对素材进行剪辑，然后调节其顺序，使其具有更加连贯的故事情节。</a:t>
            </a:r>
          </a:p>
        </p:txBody>
      </p:sp>
    </p:spTree>
    <p:extLst>
      <p:ext uri="{BB962C8B-B14F-4D97-AF65-F5344CB8AC3E}">
        <p14:creationId xmlns:p14="http://schemas.microsoft.com/office/powerpoint/2010/main" val="21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剪辑详情页视频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二、 相关知识</a:t>
            </a:r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755DF4E2-8D53-4635-8040-ECA8C1FED85A}"/>
              </a:ext>
            </a:extLst>
          </p:cNvPr>
          <p:cNvSpPr>
            <a:spLocks noGrp="1"/>
          </p:cNvSpPr>
          <p:nvPr/>
        </p:nvSpPr>
        <p:spPr bwMode="auto">
          <a:xfrm>
            <a:off x="350478" y="2091414"/>
            <a:ext cx="8498992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7" name="副标题 3">
            <a:extLst>
              <a:ext uri="{FF2B5EF4-FFF2-40B4-BE49-F238E27FC236}">
                <a16:creationId xmlns:a16="http://schemas.microsoft.com/office/drawing/2014/main" id="{EA006B77-2806-4005-BAF7-2605C47C40B0}"/>
              </a:ext>
            </a:extLst>
          </p:cNvPr>
          <p:cNvSpPr txBox="1">
            <a:spLocks/>
          </p:cNvSpPr>
          <p:nvPr/>
        </p:nvSpPr>
        <p:spPr>
          <a:xfrm>
            <a:off x="350478" y="2208908"/>
            <a:ext cx="3693197" cy="70324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（一） 分割素材的方法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7C02826-35C2-47AA-846A-5E2E75322261}"/>
              </a:ext>
            </a:extLst>
          </p:cNvPr>
          <p:cNvSpPr txBox="1"/>
          <p:nvPr/>
        </p:nvSpPr>
        <p:spPr>
          <a:xfrm>
            <a:off x="3463826" y="3244334"/>
            <a:ext cx="2952328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  <a:ea typeface="微软雅黑" pitchFamily="34" charset="-122"/>
              </a:rPr>
              <a:t>预览窗口剪辑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F797161E-C002-4E94-A0CB-8BC366C98069}"/>
              </a:ext>
            </a:extLst>
          </p:cNvPr>
          <p:cNvSpPr txBox="1"/>
          <p:nvPr/>
        </p:nvSpPr>
        <p:spPr>
          <a:xfrm>
            <a:off x="3525122" y="4143381"/>
            <a:ext cx="2960117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  <a:ea typeface="微软雅黑" pitchFamily="34" charset="-122"/>
              </a:rPr>
              <a:t>按场景分割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1D42010-76A0-420B-98EB-841647909CBD}"/>
              </a:ext>
            </a:extLst>
          </p:cNvPr>
          <p:cNvSpPr txBox="1"/>
          <p:nvPr/>
        </p:nvSpPr>
        <p:spPr>
          <a:xfrm>
            <a:off x="3536889" y="5088803"/>
            <a:ext cx="3528392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itchFamily="34" charset="0"/>
                <a:ea typeface="微软雅黑" pitchFamily="34" charset="-122"/>
              </a:rPr>
              <a:t>多重修整素材</a:t>
            </a:r>
          </a:p>
        </p:txBody>
      </p:sp>
      <p:sp>
        <p:nvSpPr>
          <p:cNvPr id="2" name="矩形: 剪去单角 1">
            <a:extLst>
              <a:ext uri="{FF2B5EF4-FFF2-40B4-BE49-F238E27FC236}">
                <a16:creationId xmlns:a16="http://schemas.microsoft.com/office/drawing/2014/main" id="{83213AE5-AC10-4BED-9252-81A5AD581380}"/>
              </a:ext>
            </a:extLst>
          </p:cNvPr>
          <p:cNvSpPr/>
          <p:nvPr/>
        </p:nvSpPr>
        <p:spPr>
          <a:xfrm>
            <a:off x="2522449" y="3313607"/>
            <a:ext cx="798990" cy="36933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剪去单角 16">
            <a:extLst>
              <a:ext uri="{FF2B5EF4-FFF2-40B4-BE49-F238E27FC236}">
                <a16:creationId xmlns:a16="http://schemas.microsoft.com/office/drawing/2014/main" id="{373339A4-F005-4EFC-AEEE-CE7C8B3B8016}"/>
              </a:ext>
            </a:extLst>
          </p:cNvPr>
          <p:cNvSpPr/>
          <p:nvPr/>
        </p:nvSpPr>
        <p:spPr>
          <a:xfrm>
            <a:off x="2522449" y="4186871"/>
            <a:ext cx="798990" cy="36933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剪去单角 19">
            <a:extLst>
              <a:ext uri="{FF2B5EF4-FFF2-40B4-BE49-F238E27FC236}">
                <a16:creationId xmlns:a16="http://schemas.microsoft.com/office/drawing/2014/main" id="{077AA6B9-B8B3-4EAE-9DDC-BF193D26C2D7}"/>
              </a:ext>
            </a:extLst>
          </p:cNvPr>
          <p:cNvSpPr/>
          <p:nvPr/>
        </p:nvSpPr>
        <p:spPr>
          <a:xfrm>
            <a:off x="2531327" y="5109597"/>
            <a:ext cx="798990" cy="36933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剪辑详情页视频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二、 相关知识</a:t>
            </a:r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755DF4E2-8D53-4635-8040-ECA8C1FED85A}"/>
              </a:ext>
            </a:extLst>
          </p:cNvPr>
          <p:cNvSpPr>
            <a:spLocks noGrp="1"/>
          </p:cNvSpPr>
          <p:nvPr/>
        </p:nvSpPr>
        <p:spPr bwMode="auto">
          <a:xfrm>
            <a:off x="350478" y="2091414"/>
            <a:ext cx="8498992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13" name="副标题 3">
            <a:extLst>
              <a:ext uri="{FF2B5EF4-FFF2-40B4-BE49-F238E27FC236}">
                <a16:creationId xmlns:a16="http://schemas.microsoft.com/office/drawing/2014/main" id="{156A5717-3565-4DD0-94F0-0076F5F99301}"/>
              </a:ext>
            </a:extLst>
          </p:cNvPr>
          <p:cNvSpPr txBox="1">
            <a:spLocks/>
          </p:cNvSpPr>
          <p:nvPr/>
        </p:nvSpPr>
        <p:spPr>
          <a:xfrm>
            <a:off x="496142" y="2260230"/>
            <a:ext cx="4804943" cy="5859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（二） 色度键抠图和裁剪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0A2975D-CA1D-4C0B-A101-68209B3CD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0" y="3429000"/>
            <a:ext cx="2254795" cy="307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FD059071-1794-46C2-A512-BF168FAB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429000"/>
            <a:ext cx="2503323" cy="340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3BEAAD06-6FFC-4488-8F11-4941B80F4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27" y="2772193"/>
            <a:ext cx="3435350" cy="193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4D86680A-ED3F-45AA-A40C-3C34BC936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27" y="4752762"/>
            <a:ext cx="3435350" cy="192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B19FD0AB-BE2B-4303-8135-8C7110779B83}"/>
              </a:ext>
            </a:extLst>
          </p:cNvPr>
          <p:cNvSpPr/>
          <p:nvPr/>
        </p:nvSpPr>
        <p:spPr>
          <a:xfrm>
            <a:off x="122664" y="2911876"/>
            <a:ext cx="2451591" cy="400110"/>
          </a:xfrm>
          <a:prstGeom prst="rect">
            <a:avLst/>
          </a:prstGeom>
          <a:solidFill>
            <a:srgbClr val="C6041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色度键抠图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5FEC685-1984-457E-A3FB-8AADCBA1BFA8}"/>
              </a:ext>
            </a:extLst>
          </p:cNvPr>
          <p:cNvSpPr/>
          <p:nvPr/>
        </p:nvSpPr>
        <p:spPr>
          <a:xfrm>
            <a:off x="5446749" y="2285944"/>
            <a:ext cx="2751959" cy="400110"/>
          </a:xfrm>
          <a:prstGeom prst="rect">
            <a:avLst/>
          </a:prstGeom>
          <a:solidFill>
            <a:srgbClr val="C6041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色度键剪裁</a:t>
            </a:r>
          </a:p>
        </p:txBody>
      </p:sp>
    </p:spTree>
    <p:extLst>
      <p:ext uri="{BB962C8B-B14F-4D97-AF65-F5344CB8AC3E}">
        <p14:creationId xmlns:p14="http://schemas.microsoft.com/office/powerpoint/2010/main" val="201883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剪辑详情页视频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二、 相关知识</a:t>
            </a:r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755DF4E2-8D53-4635-8040-ECA8C1FED85A}"/>
              </a:ext>
            </a:extLst>
          </p:cNvPr>
          <p:cNvSpPr>
            <a:spLocks noGrp="1"/>
          </p:cNvSpPr>
          <p:nvPr/>
        </p:nvSpPr>
        <p:spPr bwMode="auto">
          <a:xfrm>
            <a:off x="350478" y="2091414"/>
            <a:ext cx="8498992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13" name="副标题 3">
            <a:extLst>
              <a:ext uri="{FF2B5EF4-FFF2-40B4-BE49-F238E27FC236}">
                <a16:creationId xmlns:a16="http://schemas.microsoft.com/office/drawing/2014/main" id="{156A5717-3565-4DD0-94F0-0076F5F99301}"/>
              </a:ext>
            </a:extLst>
          </p:cNvPr>
          <p:cNvSpPr txBox="1">
            <a:spLocks/>
          </p:cNvSpPr>
          <p:nvPr/>
        </p:nvSpPr>
        <p:spPr>
          <a:xfrm>
            <a:off x="496142" y="2260230"/>
            <a:ext cx="4804943" cy="585947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（三） 素材的编辑</a:t>
            </a:r>
          </a:p>
        </p:txBody>
      </p:sp>
      <p:sp>
        <p:nvSpPr>
          <p:cNvPr id="17" name="内容占位符 8">
            <a:extLst>
              <a:ext uri="{FF2B5EF4-FFF2-40B4-BE49-F238E27FC236}">
                <a16:creationId xmlns:a16="http://schemas.microsoft.com/office/drawing/2014/main" id="{9F1AB9B1-CCD0-4B6D-89ED-D821F00868E1}"/>
              </a:ext>
            </a:extLst>
          </p:cNvPr>
          <p:cNvSpPr txBox="1">
            <a:spLocks/>
          </p:cNvSpPr>
          <p:nvPr/>
        </p:nvSpPr>
        <p:spPr bwMode="auto">
          <a:xfrm>
            <a:off x="3425065" y="2656906"/>
            <a:ext cx="3270415" cy="443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70000"/>
              </a:lnSpc>
              <a:buNone/>
            </a:pPr>
            <a:r>
              <a:rPr lang="zh-CN" altLang="en-US" dirty="0"/>
              <a:t>调整素材的大小</a:t>
            </a:r>
            <a:endParaRPr lang="en-US" altLang="zh-CN" dirty="0"/>
          </a:p>
          <a:p>
            <a:pPr marL="0" indent="0">
              <a:lnSpc>
                <a:spcPct val="270000"/>
              </a:lnSpc>
              <a:buNone/>
            </a:pPr>
            <a:r>
              <a:rPr lang="zh-CN" altLang="en-US" dirty="0"/>
              <a:t>复制粘贴素材</a:t>
            </a:r>
            <a:endParaRPr lang="en-US" altLang="zh-CN" dirty="0"/>
          </a:p>
          <a:p>
            <a:pPr marL="0" indent="0">
              <a:lnSpc>
                <a:spcPct val="270000"/>
              </a:lnSpc>
              <a:buNone/>
            </a:pPr>
            <a:r>
              <a:rPr lang="zh-CN" altLang="en-US" dirty="0"/>
              <a:t>色彩校正</a:t>
            </a:r>
            <a:endParaRPr lang="en-US" altLang="zh-CN" dirty="0"/>
          </a:p>
          <a:p>
            <a:pPr marL="0" indent="0">
              <a:lnSpc>
                <a:spcPct val="270000"/>
              </a:lnSpc>
              <a:buNone/>
            </a:pPr>
            <a:r>
              <a:rPr lang="zh-CN" altLang="en-US" dirty="0"/>
              <a:t>调整视频的方向</a:t>
            </a:r>
            <a:endParaRPr lang="en-US" altLang="zh-CN" dirty="0"/>
          </a:p>
          <a:p>
            <a:pPr marL="0" indent="0">
              <a:lnSpc>
                <a:spcPct val="270000"/>
              </a:lnSpc>
              <a:buNone/>
            </a:pPr>
            <a:r>
              <a:rPr lang="zh-CN" altLang="en-US" dirty="0"/>
              <a:t>调整播放速度</a:t>
            </a:r>
          </a:p>
        </p:txBody>
      </p:sp>
    </p:spTree>
    <p:extLst>
      <p:ext uri="{BB962C8B-B14F-4D97-AF65-F5344CB8AC3E}">
        <p14:creationId xmlns:p14="http://schemas.microsoft.com/office/powerpoint/2010/main" val="36195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剪辑详情页视频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三、 任务实施</a:t>
            </a:r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755DF4E2-8D53-4635-8040-ECA8C1FED85A}"/>
              </a:ext>
            </a:extLst>
          </p:cNvPr>
          <p:cNvSpPr>
            <a:spLocks noGrp="1"/>
          </p:cNvSpPr>
          <p:nvPr/>
        </p:nvSpPr>
        <p:spPr bwMode="auto">
          <a:xfrm>
            <a:off x="350478" y="2091414"/>
            <a:ext cx="8498992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F05035F-1EB1-42BE-9018-D1A83AAD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4" y="2783072"/>
            <a:ext cx="3388822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7E0288A-4AB5-4E85-9DA8-2B8D3AA6D6A1}"/>
              </a:ext>
            </a:extLst>
          </p:cNvPr>
          <p:cNvSpPr/>
          <p:nvPr/>
        </p:nvSpPr>
        <p:spPr>
          <a:xfrm>
            <a:off x="163252" y="6098016"/>
            <a:ext cx="1936749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1.</a:t>
            </a:r>
            <a:r>
              <a:rPr lang="zh-CN" altLang="en-US" sz="2000" dirty="0">
                <a:solidFill>
                  <a:schemeClr val="bg1"/>
                </a:solidFill>
              </a:rPr>
              <a:t>设置项目属性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E274C2-F450-4F98-B21C-F7582E487859}"/>
              </a:ext>
            </a:extLst>
          </p:cNvPr>
          <p:cNvSpPr/>
          <p:nvPr/>
        </p:nvSpPr>
        <p:spPr>
          <a:xfrm>
            <a:off x="3937246" y="2247753"/>
            <a:ext cx="1423788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2.</a:t>
            </a:r>
            <a:r>
              <a:rPr lang="zh-CN" altLang="en-US" sz="2000" dirty="0">
                <a:solidFill>
                  <a:schemeClr val="bg1"/>
                </a:solidFill>
              </a:rPr>
              <a:t>导入视频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5C88A30E-FF84-492E-BCBC-D3FEABCAB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46" y="2658175"/>
            <a:ext cx="4295225" cy="138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E7801FE-5664-4F1E-AB1A-6F3D1FC2E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51" y="4149426"/>
            <a:ext cx="4179816" cy="261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CB5A17B9-B9D0-45DA-8CE2-2BB82DB2783C}"/>
              </a:ext>
            </a:extLst>
          </p:cNvPr>
          <p:cNvSpPr/>
          <p:nvPr/>
        </p:nvSpPr>
        <p:spPr>
          <a:xfrm>
            <a:off x="4088916" y="6234865"/>
            <a:ext cx="2706190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3.</a:t>
            </a:r>
            <a:r>
              <a:rPr lang="zh-CN" altLang="en-US" sz="2000" dirty="0">
                <a:solidFill>
                  <a:schemeClr val="bg1"/>
                </a:solidFill>
              </a:rPr>
              <a:t>打开“场景”对话框</a:t>
            </a:r>
          </a:p>
        </p:txBody>
      </p:sp>
    </p:spTree>
    <p:extLst>
      <p:ext uri="{BB962C8B-B14F-4D97-AF65-F5344CB8AC3E}">
        <p14:creationId xmlns:p14="http://schemas.microsoft.com/office/powerpoint/2010/main" val="4158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剪辑详情页视频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三、 任务实施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92A19AB-C867-462B-A34F-CB2853BAB1EC}"/>
              </a:ext>
            </a:extLst>
          </p:cNvPr>
          <p:cNvSpPr/>
          <p:nvPr/>
        </p:nvSpPr>
        <p:spPr>
          <a:xfrm>
            <a:off x="4572000" y="2091414"/>
            <a:ext cx="1423788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5.</a:t>
            </a:r>
            <a:r>
              <a:rPr lang="zh-CN" altLang="en-US" sz="2000" dirty="0">
                <a:solidFill>
                  <a:schemeClr val="bg1"/>
                </a:solidFill>
              </a:rPr>
              <a:t>检测场景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F67D670-CE28-4A69-8AA7-C7D3243CA48F}"/>
              </a:ext>
            </a:extLst>
          </p:cNvPr>
          <p:cNvSpPr/>
          <p:nvPr/>
        </p:nvSpPr>
        <p:spPr>
          <a:xfrm>
            <a:off x="350478" y="2091414"/>
            <a:ext cx="1680268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4.</a:t>
            </a:r>
            <a:r>
              <a:rPr lang="zh-CN" altLang="en-US" sz="2000" dirty="0">
                <a:solidFill>
                  <a:schemeClr val="bg1"/>
                </a:solidFill>
              </a:rPr>
              <a:t>设置敏感度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BCA74AF-4847-492B-9739-562CFDC8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8" y="2518622"/>
            <a:ext cx="26860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B397D371-9925-4B5C-B319-117C6E08B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8298"/>
            <a:ext cx="4100711" cy="256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8B01CB35-C464-4518-BE55-2818AFE04350}"/>
              </a:ext>
            </a:extLst>
          </p:cNvPr>
          <p:cNvSpPr/>
          <p:nvPr/>
        </p:nvSpPr>
        <p:spPr>
          <a:xfrm>
            <a:off x="2312193" y="4671749"/>
            <a:ext cx="1423788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6.</a:t>
            </a:r>
            <a:r>
              <a:rPr lang="zh-CN" altLang="en-US" sz="2000" dirty="0">
                <a:solidFill>
                  <a:schemeClr val="bg1"/>
                </a:solidFill>
              </a:rPr>
              <a:t>分割素材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3C29D818-A0DF-47AA-A2DD-C7BBCAABD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3" y="5098957"/>
            <a:ext cx="6685762" cy="168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2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剪辑详情页视频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三、 任务实施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E190587-6555-4C35-97B9-1906CD1624F0}"/>
              </a:ext>
            </a:extLst>
          </p:cNvPr>
          <p:cNvSpPr/>
          <p:nvPr/>
        </p:nvSpPr>
        <p:spPr>
          <a:xfrm>
            <a:off x="5637320" y="2463277"/>
            <a:ext cx="1936749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8.</a:t>
            </a:r>
            <a:r>
              <a:rPr lang="zh-CN" altLang="en-US" sz="2000" dirty="0">
                <a:solidFill>
                  <a:schemeClr val="bg1"/>
                </a:solidFill>
              </a:rPr>
              <a:t>设置视频大小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69C55D-F7FE-4325-B8BB-F0FB6EBD763B}"/>
              </a:ext>
            </a:extLst>
          </p:cNvPr>
          <p:cNvSpPr/>
          <p:nvPr/>
        </p:nvSpPr>
        <p:spPr>
          <a:xfrm>
            <a:off x="511101" y="3128173"/>
            <a:ext cx="4753357" cy="40011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7.</a:t>
            </a:r>
            <a:r>
              <a:rPr lang="zh-CN" altLang="en-US" sz="2000" dirty="0">
                <a:solidFill>
                  <a:schemeClr val="bg1"/>
                </a:solidFill>
              </a:rPr>
              <a:t>选择“保持宽高比（无字母框）”选项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CDDA1F4-6749-4402-AD1A-8E47537B57E6}"/>
              </a:ext>
            </a:extLst>
          </p:cNvPr>
          <p:cNvGrpSpPr/>
          <p:nvPr/>
        </p:nvGrpSpPr>
        <p:grpSpPr>
          <a:xfrm>
            <a:off x="511101" y="3542190"/>
            <a:ext cx="4496080" cy="1517512"/>
            <a:chOff x="4114800" y="2386013"/>
            <a:chExt cx="5899844" cy="2085975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62B1BE5C-8C09-4864-9C26-85FF719B5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386013"/>
              <a:ext cx="3962400" cy="2085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A14A57C4-8DEB-4648-9147-432B83030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4869" y="2386013"/>
              <a:ext cx="2009775" cy="2085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4">
            <a:extLst>
              <a:ext uri="{FF2B5EF4-FFF2-40B4-BE49-F238E27FC236}">
                <a16:creationId xmlns:a16="http://schemas.microsoft.com/office/drawing/2014/main" id="{129FE957-BD33-4D27-B02E-139478833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92" y="2932776"/>
            <a:ext cx="3278095" cy="184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7F8905C9-E713-4158-B343-1BD81C14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20" y="4848733"/>
            <a:ext cx="3206184" cy="179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1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剪辑详情页视频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三、 任务实施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AC1F646-B5B3-4451-B065-5FE00F2A980F}"/>
              </a:ext>
            </a:extLst>
          </p:cNvPr>
          <p:cNvSpPr/>
          <p:nvPr/>
        </p:nvSpPr>
        <p:spPr>
          <a:xfrm>
            <a:off x="3846405" y="2466789"/>
            <a:ext cx="1566454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10.</a:t>
            </a:r>
            <a:r>
              <a:rPr lang="zh-CN" altLang="en-US" sz="2000" dirty="0">
                <a:solidFill>
                  <a:schemeClr val="bg1"/>
                </a:solidFill>
              </a:rPr>
              <a:t>删除视频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72F1E74-D700-4687-9382-3CE25062878E}"/>
              </a:ext>
            </a:extLst>
          </p:cNvPr>
          <p:cNvSpPr/>
          <p:nvPr/>
        </p:nvSpPr>
        <p:spPr>
          <a:xfrm>
            <a:off x="336785" y="2688417"/>
            <a:ext cx="1423788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9.</a:t>
            </a:r>
            <a:r>
              <a:rPr lang="zh-CN" altLang="en-US" sz="2000" dirty="0">
                <a:solidFill>
                  <a:schemeClr val="bg1"/>
                </a:solidFill>
              </a:rPr>
              <a:t>设置速度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10EDE56-E443-4C23-A935-FFEC30E9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3" y="3178205"/>
            <a:ext cx="3321001" cy="328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D74C4A2-FFAF-4624-875F-C822793B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05" y="2886126"/>
            <a:ext cx="4960810" cy="183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E1ED2D67-3EAA-491E-9A15-920DE1E949FE}"/>
              </a:ext>
            </a:extLst>
          </p:cNvPr>
          <p:cNvSpPr/>
          <p:nvPr/>
        </p:nvSpPr>
        <p:spPr>
          <a:xfrm>
            <a:off x="3846408" y="4928312"/>
            <a:ext cx="2060372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11.</a:t>
            </a:r>
            <a:r>
              <a:rPr lang="zh-CN" altLang="en-US" sz="2000" dirty="0">
                <a:solidFill>
                  <a:schemeClr val="bg1"/>
                </a:solidFill>
              </a:rPr>
              <a:t>调整素材位置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9F7B5F97-775F-403D-9183-4E6998F9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05" y="5347649"/>
            <a:ext cx="5217696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22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H_Others_1"/>
          <p:cNvSpPr/>
          <p:nvPr>
            <p:custDataLst>
              <p:tags r:id="rId2"/>
            </p:custDataLst>
          </p:nvPr>
        </p:nvSpPr>
        <p:spPr bwMode="auto">
          <a:xfrm flipH="1">
            <a:off x="0" y="1148313"/>
            <a:ext cx="9144000" cy="54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square" lIns="0" tIns="0" rIns="54000" bIns="0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1050" b="1" dirty="0">
              <a:solidFill>
                <a:srgbClr val="FFFFFF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65341" y="211872"/>
            <a:ext cx="1813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录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991323" y="1993122"/>
            <a:ext cx="5180656" cy="509848"/>
            <a:chOff x="1258010" y="1822081"/>
            <a:chExt cx="5528380" cy="509848"/>
          </a:xfrm>
        </p:grpSpPr>
        <p:sp>
          <p:nvSpPr>
            <p:cNvPr id="30" name="MH_SubTitle_1"/>
            <p:cNvSpPr/>
            <p:nvPr>
              <p:custDataLst>
                <p:tags r:id="rId9"/>
              </p:custDataLst>
            </p:nvPr>
          </p:nvSpPr>
          <p:spPr>
            <a:xfrm>
              <a:off x="2256873" y="1834916"/>
              <a:ext cx="4529517" cy="43722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44000" anchor="ctr">
              <a:noAutofit/>
            </a:bodyPr>
            <a:lstStyle/>
            <a:p>
              <a:pPr defTabSz="914400">
                <a:lnSpc>
                  <a:spcPct val="130000"/>
                </a:lnSpc>
                <a:defRPr/>
              </a:pPr>
              <a:r>
                <a:rPr lang="zh-CN" altLang="en-US" kern="0" dirty="0">
                  <a:solidFill>
                    <a:srgbClr val="FFFFFF"/>
                  </a:solidFill>
                  <a:latin typeface="Verdana" panose="020B0604030504040204"/>
                  <a:ea typeface="微软雅黑" panose="020B0503020204020204" pitchFamily="34" charset="-122"/>
                </a:rPr>
                <a:t>           制作主图视频</a:t>
              </a:r>
            </a:p>
          </p:txBody>
        </p:sp>
        <p:cxnSp>
          <p:nvCxnSpPr>
            <p:cNvPr id="31" name="MH_Other_2"/>
            <p:cNvCxnSpPr>
              <a:stCxn id="30" idx="3"/>
            </p:cNvCxnSpPr>
            <p:nvPr>
              <p:custDataLst>
                <p:tags r:id="rId10"/>
              </p:custDataLst>
            </p:nvPr>
          </p:nvCxnSpPr>
          <p:spPr>
            <a:xfrm flipH="1">
              <a:off x="6312665" y="2053527"/>
              <a:ext cx="473725" cy="218610"/>
            </a:xfrm>
            <a:prstGeom prst="line">
              <a:avLst/>
            </a:prstGeom>
            <a:solidFill>
              <a:srgbClr val="73BAD7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32" name="MH_Other_3"/>
            <p:cNvCxnSpPr/>
            <p:nvPr>
              <p:custDataLst>
                <p:tags r:id="rId11"/>
              </p:custDataLst>
            </p:nvPr>
          </p:nvCxnSpPr>
          <p:spPr>
            <a:xfrm>
              <a:off x="1586429" y="2331929"/>
              <a:ext cx="5199961" cy="0"/>
            </a:xfrm>
            <a:prstGeom prst="line">
              <a:avLst/>
            </a:prstGeom>
            <a:noFill/>
            <a:ln w="19050" cap="flat" cmpd="sng" algn="ctr">
              <a:solidFill>
                <a:srgbClr val="C2C2C2"/>
              </a:solidFill>
              <a:prstDash val="solid"/>
              <a:miter lim="800000"/>
            </a:ln>
            <a:effectLst/>
          </p:spPr>
        </p:cxnSp>
        <p:sp>
          <p:nvSpPr>
            <p:cNvPr id="47" name="MH_Other_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58010" y="1822081"/>
              <a:ext cx="1337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  <a:cs typeface="Arial" panose="020B0604020202020204" pitchFamily="34" charset="0"/>
                </a:rPr>
                <a:t>任务</a:t>
              </a:r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  <a:cs typeface="Arial" panose="020B0604020202020204" pitchFamily="34" charset="0"/>
                </a:rPr>
                <a:t>1</a:t>
              </a:r>
              <a:endParaRPr lang="zh-CN" altLang="en-US" sz="2400" b="1" dirty="0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972019" y="2919152"/>
            <a:ext cx="5199961" cy="509848"/>
            <a:chOff x="1586429" y="1822081"/>
            <a:chExt cx="5199961" cy="509848"/>
          </a:xfrm>
        </p:grpSpPr>
        <p:sp>
          <p:nvSpPr>
            <p:cNvPr id="49" name="MH_SubTitle_1"/>
            <p:cNvSpPr/>
            <p:nvPr>
              <p:custDataLst>
                <p:tags r:id="rId5"/>
              </p:custDataLst>
            </p:nvPr>
          </p:nvSpPr>
          <p:spPr>
            <a:xfrm>
              <a:off x="2595106" y="1834916"/>
              <a:ext cx="4191284" cy="437221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44000" anchor="ctr">
              <a:noAutofit/>
            </a:bodyPr>
            <a:lstStyle/>
            <a:p>
              <a:pPr defTabSz="914400">
                <a:lnSpc>
                  <a:spcPct val="130000"/>
                </a:lnSpc>
              </a:pPr>
              <a:r>
                <a:rPr lang="zh-CN" altLang="en-US" kern="0" dirty="0">
                  <a:solidFill>
                    <a:srgbClr val="FFFFFF"/>
                  </a:solidFill>
                  <a:latin typeface="Verdana" panose="020B0604030504040204"/>
                  <a:ea typeface="微软雅黑" panose="020B0503020204020204" pitchFamily="34" charset="-122"/>
                </a:rPr>
                <a:t>          剪辑详情页视频</a:t>
              </a:r>
            </a:p>
          </p:txBody>
        </p:sp>
        <p:cxnSp>
          <p:nvCxnSpPr>
            <p:cNvPr id="50" name="MH_Other_2"/>
            <p:cNvCxnSpPr>
              <a:stCxn id="49" idx="3"/>
            </p:cNvCxnSpPr>
            <p:nvPr>
              <p:custDataLst>
                <p:tags r:id="rId6"/>
              </p:custDataLst>
            </p:nvPr>
          </p:nvCxnSpPr>
          <p:spPr>
            <a:xfrm flipH="1">
              <a:off x="6312666" y="2053527"/>
              <a:ext cx="473724" cy="218610"/>
            </a:xfrm>
            <a:prstGeom prst="line">
              <a:avLst/>
            </a:prstGeom>
            <a:solidFill>
              <a:srgbClr val="73BAD7"/>
            </a:solidFill>
            <a:ln w="381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51" name="MH_Other_3"/>
            <p:cNvCxnSpPr/>
            <p:nvPr>
              <p:custDataLst>
                <p:tags r:id="rId7"/>
              </p:custDataLst>
            </p:nvPr>
          </p:nvCxnSpPr>
          <p:spPr>
            <a:xfrm>
              <a:off x="1586429" y="2331929"/>
              <a:ext cx="5199961" cy="0"/>
            </a:xfrm>
            <a:prstGeom prst="line">
              <a:avLst/>
            </a:prstGeom>
            <a:noFill/>
            <a:ln w="19050" cap="flat" cmpd="sng" algn="ctr">
              <a:solidFill>
                <a:srgbClr val="C2C2C2"/>
              </a:solidFill>
              <a:prstDash val="solid"/>
              <a:miter lim="800000"/>
            </a:ln>
            <a:effectLst/>
          </p:spPr>
        </p:cxnSp>
        <p:sp>
          <p:nvSpPr>
            <p:cNvPr id="52" name="MH_Other_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605733" y="1822081"/>
              <a:ext cx="9893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Aft>
                  <a:spcPct val="0"/>
                </a:spcAft>
                <a:buFont typeface="Arial" panose="020B0604020202020204" pitchFamily="34" charset="0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accent1"/>
                  </a:solidFill>
                  <a:latin typeface="+mj-ea"/>
                  <a:ea typeface="+mj-ea"/>
                  <a:cs typeface="Arial" panose="020B0604020202020204" pitchFamily="34" charset="0"/>
                </a:rPr>
                <a:t>任务</a:t>
              </a:r>
              <a:r>
                <a:rPr lang="en-US" altLang="zh-CN" sz="2400" b="1" dirty="0">
                  <a:solidFill>
                    <a:schemeClr val="accent1"/>
                  </a:solidFill>
                  <a:latin typeface="+mj-ea"/>
                  <a:ea typeface="+mj-ea"/>
                  <a:cs typeface="Arial" panose="020B0604020202020204" pitchFamily="34" charset="0"/>
                </a:rPr>
                <a:t>2</a:t>
              </a:r>
              <a:endParaRPr lang="zh-CN" altLang="en-US" sz="2400" b="1" dirty="0">
                <a:solidFill>
                  <a:schemeClr val="accent1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cxnSp>
        <p:nvCxnSpPr>
          <p:cNvPr id="23" name="MH_Other_2">
            <a:extLst>
              <a:ext uri="{FF2B5EF4-FFF2-40B4-BE49-F238E27FC236}">
                <a16:creationId xmlns:a16="http://schemas.microsoft.com/office/drawing/2014/main" id="{98D7842A-32FC-4E13-9D47-8149A8F19FF2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H="1">
            <a:off x="6713152" y="4925847"/>
            <a:ext cx="473724" cy="218610"/>
          </a:xfrm>
          <a:prstGeom prst="line">
            <a:avLst/>
          </a:prstGeom>
          <a:solidFill>
            <a:srgbClr val="73BAD7"/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28" name="MH_Other_2">
            <a:extLst>
              <a:ext uri="{FF2B5EF4-FFF2-40B4-BE49-F238E27FC236}">
                <a16:creationId xmlns:a16="http://schemas.microsoft.com/office/drawing/2014/main" id="{D3804A51-A6A1-4378-9C0E-FB55B6618DE2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 flipH="1">
            <a:off x="6735180" y="5754173"/>
            <a:ext cx="473724" cy="218610"/>
          </a:xfrm>
          <a:prstGeom prst="line">
            <a:avLst/>
          </a:prstGeom>
          <a:solidFill>
            <a:srgbClr val="73BAD7"/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拍摄主图视频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一、 任务描述</a:t>
            </a:r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755DF4E2-8D53-4635-8040-ECA8C1FED85A}"/>
              </a:ext>
            </a:extLst>
          </p:cNvPr>
          <p:cNvSpPr>
            <a:spLocks noGrp="1"/>
          </p:cNvSpPr>
          <p:nvPr/>
        </p:nvSpPr>
        <p:spPr bwMode="auto">
          <a:xfrm>
            <a:off x="350478" y="2091414"/>
            <a:ext cx="8498992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很多淘宝卖家为了提升店铺的展示量和转化率，打破静态的图片展示，都会采用动态的主图视频来展示商品。本任务将制作主图视频，先根据制作要求设置项目大小，然后导入素材，在素材之间添加转场效果。</a:t>
            </a:r>
          </a:p>
        </p:txBody>
      </p:sp>
    </p:spTree>
    <p:extLst>
      <p:ext uri="{BB962C8B-B14F-4D97-AF65-F5344CB8AC3E}">
        <p14:creationId xmlns:p14="http://schemas.microsoft.com/office/powerpoint/2010/main" val="4591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拍摄主图视频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二、 相关知识</a:t>
            </a:r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755DF4E2-8D53-4635-8040-ECA8C1FED85A}"/>
              </a:ext>
            </a:extLst>
          </p:cNvPr>
          <p:cNvSpPr>
            <a:spLocks noGrp="1"/>
          </p:cNvSpPr>
          <p:nvPr/>
        </p:nvSpPr>
        <p:spPr bwMode="auto">
          <a:xfrm>
            <a:off x="350478" y="2091414"/>
            <a:ext cx="8498992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6" name="副标题 3">
            <a:extLst>
              <a:ext uri="{FF2B5EF4-FFF2-40B4-BE49-F238E27FC236}">
                <a16:creationId xmlns:a16="http://schemas.microsoft.com/office/drawing/2014/main" id="{BF121FF8-2C26-4B7B-8C6E-A39D59F488B0}"/>
              </a:ext>
            </a:extLst>
          </p:cNvPr>
          <p:cNvSpPr txBox="1">
            <a:spLocks/>
          </p:cNvSpPr>
          <p:nvPr/>
        </p:nvSpPr>
        <p:spPr>
          <a:xfrm>
            <a:off x="294530" y="2072187"/>
            <a:ext cx="4195959" cy="52682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（一） 认识会声会影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A52BC16-6795-46EB-9136-2FA09E709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9" y="2495478"/>
            <a:ext cx="7737953" cy="397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3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拍摄主图视频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二、 相关知识</a:t>
            </a:r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755DF4E2-8D53-4635-8040-ECA8C1FED85A}"/>
              </a:ext>
            </a:extLst>
          </p:cNvPr>
          <p:cNvSpPr>
            <a:spLocks noGrp="1"/>
          </p:cNvSpPr>
          <p:nvPr/>
        </p:nvSpPr>
        <p:spPr bwMode="auto">
          <a:xfrm>
            <a:off x="350478" y="2091414"/>
            <a:ext cx="8498992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6" name="副标题 3">
            <a:extLst>
              <a:ext uri="{FF2B5EF4-FFF2-40B4-BE49-F238E27FC236}">
                <a16:creationId xmlns:a16="http://schemas.microsoft.com/office/drawing/2014/main" id="{BF121FF8-2C26-4B7B-8C6E-A39D59F488B0}"/>
              </a:ext>
            </a:extLst>
          </p:cNvPr>
          <p:cNvSpPr txBox="1">
            <a:spLocks/>
          </p:cNvSpPr>
          <p:nvPr/>
        </p:nvSpPr>
        <p:spPr>
          <a:xfrm>
            <a:off x="294530" y="2072187"/>
            <a:ext cx="4195959" cy="52682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（二） 视频剪辑流程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5F356FE1-C9D9-44D1-AB47-04A61C23A580}"/>
              </a:ext>
            </a:extLst>
          </p:cNvPr>
          <p:cNvSpPr>
            <a:spLocks noGrp="1"/>
          </p:cNvSpPr>
          <p:nvPr/>
        </p:nvSpPr>
        <p:spPr bwMode="auto">
          <a:xfrm>
            <a:off x="555191" y="3059878"/>
            <a:ext cx="8311389" cy="10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       捕获包括素材导入与捕获，制作视频的首要操作便是导入素材，即从摄影机或其他视频源中捕获媒体素材，将其导入到会声会影中，包括视频、照片和音频素材。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9C4EFC04-AB91-4451-845E-0439F42C4FA9}"/>
              </a:ext>
            </a:extLst>
          </p:cNvPr>
          <p:cNvSpPr txBox="1">
            <a:spLocks/>
          </p:cNvSpPr>
          <p:nvPr/>
        </p:nvSpPr>
        <p:spPr bwMode="auto">
          <a:xfrm>
            <a:off x="1298509" y="4484688"/>
            <a:ext cx="10570967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2. </a:t>
            </a:r>
            <a:r>
              <a:rPr lang="zh-CN" altLang="en-US" dirty="0">
                <a:solidFill>
                  <a:srgbClr val="C00000"/>
                </a:solidFill>
              </a:rPr>
              <a:t>剪辑</a:t>
            </a:r>
          </a:p>
        </p:txBody>
      </p:sp>
      <p:sp>
        <p:nvSpPr>
          <p:cNvPr id="11" name="副标题 3">
            <a:extLst>
              <a:ext uri="{FF2B5EF4-FFF2-40B4-BE49-F238E27FC236}">
                <a16:creationId xmlns:a16="http://schemas.microsoft.com/office/drawing/2014/main" id="{D2F42F67-62C1-4C3D-87DF-10D92B36B015}"/>
              </a:ext>
            </a:extLst>
          </p:cNvPr>
          <p:cNvSpPr txBox="1">
            <a:spLocks/>
          </p:cNvSpPr>
          <p:nvPr/>
        </p:nvSpPr>
        <p:spPr>
          <a:xfrm>
            <a:off x="1096724" y="2545076"/>
            <a:ext cx="2869203" cy="52682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  1. </a:t>
            </a:r>
            <a:r>
              <a:rPr lang="zh-CN" altLang="en-US" dirty="0">
                <a:solidFill>
                  <a:srgbClr val="C00000"/>
                </a:solidFill>
              </a:rPr>
              <a:t>捕获</a:t>
            </a: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302ECA24-BEE0-4CBC-A08C-0617DBC5297A}"/>
              </a:ext>
            </a:extLst>
          </p:cNvPr>
          <p:cNvSpPr txBox="1">
            <a:spLocks/>
          </p:cNvSpPr>
          <p:nvPr/>
        </p:nvSpPr>
        <p:spPr bwMode="auto">
          <a:xfrm>
            <a:off x="1298509" y="4822718"/>
            <a:ext cx="2465635" cy="15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en-US" dirty="0"/>
              <a:t>素材修剪与拼接</a:t>
            </a:r>
            <a:endParaRPr lang="en-US" altLang="zh-CN" dirty="0"/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dirty="0"/>
              <a:t>添加转场与特效</a:t>
            </a:r>
            <a:endParaRPr lang="en-US" altLang="zh-CN" dirty="0"/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F99B1C38-C266-48DF-983C-9D227284ACBE}"/>
              </a:ext>
            </a:extLst>
          </p:cNvPr>
          <p:cNvSpPr txBox="1">
            <a:spLocks/>
          </p:cNvSpPr>
          <p:nvPr/>
        </p:nvSpPr>
        <p:spPr bwMode="auto">
          <a:xfrm>
            <a:off x="5506590" y="4822719"/>
            <a:ext cx="3359990" cy="157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zh-CN" altLang="en-US" dirty="0"/>
              <a:t>添加字幕</a:t>
            </a:r>
            <a:endParaRPr lang="en-US" altLang="zh-CN" dirty="0"/>
          </a:p>
          <a:p>
            <a:pPr marL="0" indent="0">
              <a:lnSpc>
                <a:spcPct val="200000"/>
              </a:lnSpc>
              <a:buNone/>
            </a:pPr>
            <a:r>
              <a:rPr lang="zh-CN" altLang="en-US" dirty="0"/>
              <a:t>添加配乐</a:t>
            </a:r>
          </a:p>
        </p:txBody>
      </p:sp>
    </p:spTree>
    <p:extLst>
      <p:ext uri="{BB962C8B-B14F-4D97-AF65-F5344CB8AC3E}">
        <p14:creationId xmlns:p14="http://schemas.microsoft.com/office/powerpoint/2010/main" val="17648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拍摄主图视频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二、 相关知识</a:t>
            </a:r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755DF4E2-8D53-4635-8040-ECA8C1FED85A}"/>
              </a:ext>
            </a:extLst>
          </p:cNvPr>
          <p:cNvSpPr>
            <a:spLocks noGrp="1"/>
          </p:cNvSpPr>
          <p:nvPr/>
        </p:nvSpPr>
        <p:spPr bwMode="auto">
          <a:xfrm>
            <a:off x="350478" y="2091414"/>
            <a:ext cx="8498992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6" name="副标题 3">
            <a:extLst>
              <a:ext uri="{FF2B5EF4-FFF2-40B4-BE49-F238E27FC236}">
                <a16:creationId xmlns:a16="http://schemas.microsoft.com/office/drawing/2014/main" id="{BF121FF8-2C26-4B7B-8C6E-A39D59F488B0}"/>
              </a:ext>
            </a:extLst>
          </p:cNvPr>
          <p:cNvSpPr txBox="1">
            <a:spLocks/>
          </p:cNvSpPr>
          <p:nvPr/>
        </p:nvSpPr>
        <p:spPr>
          <a:xfrm>
            <a:off x="294530" y="2072187"/>
            <a:ext cx="4195959" cy="52682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C00000"/>
                </a:solidFill>
              </a:rPr>
              <a:t>（二） 视频剪辑流程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8C9A09B-275B-471E-B43C-2976BFDB598C}"/>
              </a:ext>
            </a:extLst>
          </p:cNvPr>
          <p:cNvSpPr>
            <a:spLocks noGrp="1"/>
          </p:cNvSpPr>
          <p:nvPr/>
        </p:nvSpPr>
        <p:spPr bwMode="auto">
          <a:xfrm>
            <a:off x="577048" y="3358693"/>
            <a:ext cx="7226424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       分享即影片输出，制作影片的最后一步是输出影片，是将影片创建为独立完整视频文件，以便与更多人进行共享。</a:t>
            </a:r>
          </a:p>
        </p:txBody>
      </p:sp>
      <p:sp>
        <p:nvSpPr>
          <p:cNvPr id="9" name="副标题 3">
            <a:extLst>
              <a:ext uri="{FF2B5EF4-FFF2-40B4-BE49-F238E27FC236}">
                <a16:creationId xmlns:a16="http://schemas.microsoft.com/office/drawing/2014/main" id="{8F16B37C-208F-4097-B66F-C90E68ECC314}"/>
              </a:ext>
            </a:extLst>
          </p:cNvPr>
          <p:cNvSpPr txBox="1">
            <a:spLocks/>
          </p:cNvSpPr>
          <p:nvPr/>
        </p:nvSpPr>
        <p:spPr>
          <a:xfrm>
            <a:off x="1151247" y="2709962"/>
            <a:ext cx="4195959" cy="526822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C00000"/>
                </a:solidFill>
              </a:rPr>
              <a:t>3. </a:t>
            </a:r>
            <a:r>
              <a:rPr lang="zh-CN" altLang="en-US" dirty="0">
                <a:solidFill>
                  <a:srgbClr val="C00000"/>
                </a:solidFill>
              </a:rPr>
              <a:t>分享</a:t>
            </a:r>
          </a:p>
        </p:txBody>
      </p:sp>
    </p:spTree>
    <p:extLst>
      <p:ext uri="{BB962C8B-B14F-4D97-AF65-F5344CB8AC3E}">
        <p14:creationId xmlns:p14="http://schemas.microsoft.com/office/powerpoint/2010/main" val="8426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拍摄主图视频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三、 任务实施</a:t>
            </a:r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755DF4E2-8D53-4635-8040-ECA8C1FED85A}"/>
              </a:ext>
            </a:extLst>
          </p:cNvPr>
          <p:cNvSpPr>
            <a:spLocks noGrp="1"/>
          </p:cNvSpPr>
          <p:nvPr/>
        </p:nvSpPr>
        <p:spPr bwMode="auto">
          <a:xfrm>
            <a:off x="350478" y="2091414"/>
            <a:ext cx="8498992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7B48771-CA86-40F5-B6B3-51F843868988}"/>
              </a:ext>
            </a:extLst>
          </p:cNvPr>
          <p:cNvSpPr/>
          <p:nvPr/>
        </p:nvSpPr>
        <p:spPr>
          <a:xfrm>
            <a:off x="428096" y="2711629"/>
            <a:ext cx="1850178" cy="400110"/>
          </a:xfrm>
          <a:prstGeom prst="rect">
            <a:avLst/>
          </a:prstGeom>
          <a:solidFill>
            <a:srgbClr val="C6041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1</a:t>
            </a:r>
            <a:r>
              <a:rPr lang="zh-CN" altLang="en-US" sz="2000" dirty="0">
                <a:solidFill>
                  <a:schemeClr val="bg1"/>
                </a:solidFill>
              </a:rPr>
              <a:t>、新建项目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93510F9-7246-455F-B2B4-410F19A6940E}"/>
              </a:ext>
            </a:extLst>
          </p:cNvPr>
          <p:cNvSpPr/>
          <p:nvPr/>
        </p:nvSpPr>
        <p:spPr>
          <a:xfrm>
            <a:off x="4450764" y="2353948"/>
            <a:ext cx="2628900" cy="400110"/>
          </a:xfrm>
          <a:prstGeom prst="rect">
            <a:avLst/>
          </a:prstGeom>
          <a:solidFill>
            <a:srgbClr val="C6041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2</a:t>
            </a:r>
            <a:r>
              <a:rPr lang="zh-CN" altLang="en-US" sz="2000" dirty="0">
                <a:solidFill>
                  <a:schemeClr val="bg1"/>
                </a:solidFill>
              </a:rPr>
              <a:t>、设置项目属性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EB9D2CED-D15A-45D0-8496-CF4AEF573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2" y="3731954"/>
            <a:ext cx="2026793" cy="298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2D5AD467-F532-41A0-9F3B-A65B2FF24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78" y="4557095"/>
            <a:ext cx="1861503" cy="216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AFC947F2-30FA-4DCA-A892-BEE14ADF4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64" y="2997649"/>
            <a:ext cx="2589555" cy="264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B37DDD17-3439-482B-B9B3-C8847F7BB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15" y="4040145"/>
            <a:ext cx="2589555" cy="264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3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拍摄主图视频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三、 任务实施</a:t>
            </a:r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755DF4E2-8D53-4635-8040-ECA8C1FED85A}"/>
              </a:ext>
            </a:extLst>
          </p:cNvPr>
          <p:cNvSpPr>
            <a:spLocks noGrp="1"/>
          </p:cNvSpPr>
          <p:nvPr/>
        </p:nvSpPr>
        <p:spPr bwMode="auto">
          <a:xfrm>
            <a:off x="350478" y="2091414"/>
            <a:ext cx="8498992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A6A9C11-E6F9-4C52-9BF8-857FE541624D}"/>
              </a:ext>
            </a:extLst>
          </p:cNvPr>
          <p:cNvSpPr/>
          <p:nvPr/>
        </p:nvSpPr>
        <p:spPr>
          <a:xfrm>
            <a:off x="4451480" y="3670142"/>
            <a:ext cx="1915131" cy="400110"/>
          </a:xfrm>
          <a:prstGeom prst="rect">
            <a:avLst/>
          </a:prstGeom>
          <a:solidFill>
            <a:srgbClr val="C6041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4</a:t>
            </a:r>
            <a:r>
              <a:rPr lang="zh-CN" altLang="en-US" sz="2000" dirty="0">
                <a:solidFill>
                  <a:schemeClr val="bg1"/>
                </a:solidFill>
              </a:rPr>
              <a:t>、导入素材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0D7DBCE-BB15-4067-B29A-249367B17C6A}"/>
              </a:ext>
            </a:extLst>
          </p:cNvPr>
          <p:cNvSpPr/>
          <p:nvPr/>
        </p:nvSpPr>
        <p:spPr>
          <a:xfrm>
            <a:off x="350478" y="2384475"/>
            <a:ext cx="2230059" cy="400110"/>
          </a:xfrm>
          <a:prstGeom prst="rect">
            <a:avLst/>
          </a:prstGeom>
          <a:solidFill>
            <a:srgbClr val="C6041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3</a:t>
            </a:r>
            <a:r>
              <a:rPr lang="zh-CN" altLang="en-US" sz="2000" dirty="0">
                <a:solidFill>
                  <a:schemeClr val="bg1"/>
                </a:solidFill>
              </a:rPr>
              <a:t>、选择菜单命令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F9437F4F-98D6-4C21-845B-5859E3D8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8" y="2784585"/>
            <a:ext cx="4043972" cy="354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983904FD-3EBB-4F44-A45C-5FC4F86B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480" y="4175435"/>
            <a:ext cx="4016451" cy="152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1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664" y="223025"/>
            <a:ext cx="4817326" cy="808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拍摄主图视频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B07627D-7FB5-4849-8B68-CD88F7352660}"/>
              </a:ext>
            </a:extLst>
          </p:cNvPr>
          <p:cNvSpPr/>
          <p:nvPr/>
        </p:nvSpPr>
        <p:spPr>
          <a:xfrm>
            <a:off x="350478" y="1241855"/>
            <a:ext cx="4817326" cy="639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40AE707-FAD5-4363-BE82-28E684B3AD27}"/>
              </a:ext>
            </a:extLst>
          </p:cNvPr>
          <p:cNvSpPr txBox="1">
            <a:spLocks/>
          </p:cNvSpPr>
          <p:nvPr/>
        </p:nvSpPr>
        <p:spPr bwMode="auto">
          <a:xfrm>
            <a:off x="669901" y="1399865"/>
            <a:ext cx="4505781" cy="46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chemeClr val="bg1"/>
                </a:solidFill>
              </a:rPr>
              <a:t>三、 任务实施</a:t>
            </a:r>
          </a:p>
        </p:txBody>
      </p:sp>
      <p:sp>
        <p:nvSpPr>
          <p:cNvPr id="10" name="内容占位符 6">
            <a:extLst>
              <a:ext uri="{FF2B5EF4-FFF2-40B4-BE49-F238E27FC236}">
                <a16:creationId xmlns:a16="http://schemas.microsoft.com/office/drawing/2014/main" id="{755DF4E2-8D53-4635-8040-ECA8C1FED85A}"/>
              </a:ext>
            </a:extLst>
          </p:cNvPr>
          <p:cNvSpPr>
            <a:spLocks noGrp="1"/>
          </p:cNvSpPr>
          <p:nvPr/>
        </p:nvSpPr>
        <p:spPr bwMode="auto">
          <a:xfrm>
            <a:off x="350478" y="2091414"/>
            <a:ext cx="8498992" cy="216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6CA4860-22A4-4629-9F1C-2E8D0674AADD}"/>
              </a:ext>
            </a:extLst>
          </p:cNvPr>
          <p:cNvSpPr/>
          <p:nvPr/>
        </p:nvSpPr>
        <p:spPr>
          <a:xfrm>
            <a:off x="4995937" y="2159098"/>
            <a:ext cx="2674254" cy="400110"/>
          </a:xfrm>
          <a:prstGeom prst="rect">
            <a:avLst/>
          </a:prstGeom>
          <a:solidFill>
            <a:srgbClr val="C6041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6</a:t>
            </a:r>
            <a:r>
              <a:rPr lang="zh-CN" altLang="en-US" sz="2000" dirty="0">
                <a:solidFill>
                  <a:schemeClr val="bg1"/>
                </a:solidFill>
              </a:rPr>
              <a:t>、移动顺序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F88280D-768D-438D-80AD-386C31902DAB}"/>
              </a:ext>
            </a:extLst>
          </p:cNvPr>
          <p:cNvSpPr/>
          <p:nvPr/>
        </p:nvSpPr>
        <p:spPr>
          <a:xfrm>
            <a:off x="294530" y="2159098"/>
            <a:ext cx="2075162" cy="400110"/>
          </a:xfrm>
          <a:prstGeom prst="rect">
            <a:avLst/>
          </a:prstGeom>
          <a:solidFill>
            <a:srgbClr val="C60418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</a:rPr>
              <a:t>5</a:t>
            </a:r>
            <a:r>
              <a:rPr lang="zh-CN" altLang="en-US" sz="2000" dirty="0">
                <a:solidFill>
                  <a:schemeClr val="bg1"/>
                </a:solidFill>
              </a:rPr>
              <a:t>、移动顺序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1C45AE4-2554-482E-BFA5-B19EF1542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8" y="2558262"/>
            <a:ext cx="4645459" cy="174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29095D7C-EAC7-4BF6-998F-2E40FFE92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8" y="4464410"/>
            <a:ext cx="4618027" cy="173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E3CC1F52-2195-445E-91B0-A2BB7063A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37" y="2558262"/>
            <a:ext cx="4005219" cy="156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28625874-CB03-4AF9-AA93-0DC0B592F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37" y="4254043"/>
            <a:ext cx="4005219" cy="149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22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2150407"/>
  <p:tag name="MH_LIBRARY" val="CONTENTS"/>
  <p:tag name="MH_TYPE" val="OTHERS"/>
  <p:tag name="ID" val="5535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2150407"/>
  <p:tag name="MH_LIBRARY" val="CONTENTS"/>
  <p:tag name="MH_TYPE" val="OTHERS"/>
  <p:tag name="ID" val="5535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2150407"/>
  <p:tag name="MH_LIBRARY" val="CONTENTS"/>
  <p:tag name="MH_AUTOCOLOR" val="TRUE"/>
  <p:tag name="MH_TYPE" val="CONTENTS"/>
  <p:tag name="ID" val="5535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2150407"/>
  <p:tag name="MH_LIBRARY" val="CONTENTS"/>
  <p:tag name="MH_TYPE" val="OTHERS"/>
  <p:tag name="ID" val="5535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823134253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定义 1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7082</TotalTime>
  <Words>661</Words>
  <Application>Microsoft Office PowerPoint</Application>
  <PresentationFormat>全屏显示(4:3)</PresentationFormat>
  <Paragraphs>105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等线 Light</vt:lpstr>
      <vt:lpstr>微软雅黑</vt:lpstr>
      <vt:lpstr>Arial</vt:lpstr>
      <vt:lpstr>Calibri</vt:lpstr>
      <vt:lpstr>Impact</vt:lpstr>
      <vt:lpstr>Verdana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人事部 李飞</dc:creator>
  <cp:lastModifiedBy>xia qingsong</cp:lastModifiedBy>
  <cp:revision>328</cp:revision>
  <dcterms:created xsi:type="dcterms:W3CDTF">2017-08-22T06:46:00Z</dcterms:created>
  <dcterms:modified xsi:type="dcterms:W3CDTF">2022-03-08T14:14:22Z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